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3" d="100"/>
          <a:sy n="63" d="100"/>
        </p:scale>
        <p:origin x="80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D4DA99-458C-4D16-AB79-7C236541283B}" type="datetimeFigureOut">
              <a:rPr lang="en-GB" smtClean="0"/>
              <a:t>17/10/2021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1AB906-BA5B-489A-B6CA-6B6730F3642E}" type="slidenum">
              <a:rPr lang="en-GB" smtClean="0"/>
              <a:t>‹#›</a:t>
            </a:fld>
            <a:endParaRPr lang="en-GB"/>
          </a:p>
        </p:txBody>
      </p:sp>
    </p:spTree>
    <p:extLst>
      <p:ext uri="{BB962C8B-B14F-4D97-AF65-F5344CB8AC3E}">
        <p14:creationId xmlns:p14="http://schemas.microsoft.com/office/powerpoint/2010/main" val="3117219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 minority group refers to people whose practices, race, religion, ethnicity and other traits are fewer within a given country. The minority groups tend to have fewer people as compared to the majority groups. A certain majority groups within a certain place might be the majority group in other places. The minority groups tend to be socially segregated from dominant forces in the society in multiple perspectives. The choses minority groups in this presentation is the African Americans. The Africans got to America during the era of slavery when they served labourers in different firms Whites. </a:t>
            </a:r>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2</a:t>
            </a:fld>
            <a:endParaRPr lang="en-GB"/>
          </a:p>
        </p:txBody>
      </p:sp>
    </p:spTree>
    <p:extLst>
      <p:ext uri="{BB962C8B-B14F-4D97-AF65-F5344CB8AC3E}">
        <p14:creationId xmlns:p14="http://schemas.microsoft.com/office/powerpoint/2010/main" val="1638087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culture of the African Americans is diverse from that of dominant groups and other minority groups. The African Americans participated economic growth of America. Their culture is thus rooted in the historical experience they had in America (</a:t>
            </a:r>
            <a:r>
              <a:rPr lang="en-GB" dirty="0" err="1"/>
              <a:t>Polikoff</a:t>
            </a:r>
            <a:r>
              <a:rPr lang="en-GB" dirty="0"/>
              <a:t> &amp; </a:t>
            </a:r>
            <a:r>
              <a:rPr lang="en-GB" dirty="0" err="1"/>
              <a:t>Lassar</a:t>
            </a:r>
            <a:r>
              <a:rPr lang="en-GB" dirty="0"/>
              <a:t>, 2020). There were elaborate rituals and ceremonies among the African-Americans. This culture was borrowed from the West African Countries who traditionally believed in spirits surrounding nature. The environment was treated with care among the-African Americans. It is interesting how they believed in the existence of a higher power who gave and took life. Their god was worshipped through offering and there were ancestral spirits who acted and intermediaries.</a:t>
            </a:r>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3</a:t>
            </a:fld>
            <a:endParaRPr lang="en-GB"/>
          </a:p>
        </p:txBody>
      </p:sp>
    </p:spTree>
    <p:extLst>
      <p:ext uri="{BB962C8B-B14F-4D97-AF65-F5344CB8AC3E}">
        <p14:creationId xmlns:p14="http://schemas.microsoft.com/office/powerpoint/2010/main" val="3760832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Black Americans make about 13% of the US population. The Black population in the US has been growing significantly in the United State. In 2019, there were 46.8 million people who self-identified as Black, making up roughly 14% of the country's population. This marks a 29% increase since 2000, when there were roughly 36.2 million Black Americans. Being among the minority groups, the Blacks have been subjected to different form of discrimination based on the race. The Africans had prominent spokes persons like Martin Luther King who ended up being assassinated and they were following the rights of their people.</a:t>
            </a:r>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4</a:t>
            </a:fld>
            <a:endParaRPr lang="en-GB"/>
          </a:p>
        </p:txBody>
      </p:sp>
    </p:spTree>
    <p:extLst>
      <p:ext uri="{BB962C8B-B14F-4D97-AF65-F5344CB8AC3E}">
        <p14:creationId xmlns:p14="http://schemas.microsoft.com/office/powerpoint/2010/main" val="394773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terms of healthcare, the African-Americans have been having poor access and the is due to costly medication. The incidences of poverty are associated with their participation in criminal activities and some of them are homeless even to date. Incidences of racial discrimination among the Blacks have been existing in the US and this can be confirmed by the killing and harassment of the Blacks by police. </a:t>
            </a:r>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5</a:t>
            </a:fld>
            <a:endParaRPr lang="en-GB"/>
          </a:p>
        </p:txBody>
      </p:sp>
    </p:spTree>
    <p:extLst>
      <p:ext uri="{BB962C8B-B14F-4D97-AF65-F5344CB8AC3E}">
        <p14:creationId xmlns:p14="http://schemas.microsoft.com/office/powerpoint/2010/main" val="393476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the religious domain, most of the Black adults, approximately 66% are protestants, with about 21% unaffiliated by any particular religion, 6% Catholics, and 3% holding to non-Christian faiths (</a:t>
            </a:r>
            <a:r>
              <a:rPr lang="en-US" dirty="0"/>
              <a:t>Tamir et al., 2021). </a:t>
            </a:r>
            <a:r>
              <a:rPr lang="en-GB" dirty="0"/>
              <a:t>The vast majority of the Black population as of 2019 speaks English very well or only speaks English at home 96%, while almost nine-in-ten 89% speak only English at home (</a:t>
            </a:r>
            <a:r>
              <a:rPr lang="en-US" dirty="0"/>
              <a:t>Tamir et al., 2021). </a:t>
            </a:r>
            <a:r>
              <a:rPr lang="en-GB" dirty="0"/>
              <a:t>Besides English, other languages spoken by the Black population ages 5 and older include Spanish 3%, French or Haitian Creole 2% and Amharic and other Ethiopian languages 1%. In the education part, 23% of all Black adults ages 25 and older have a bachelor’s degree or more. A third 33% have completed some college as of 2019, and more than four-in-ten 44% have, at most, graduated from high school</a:t>
            </a:r>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6</a:t>
            </a:fld>
            <a:endParaRPr lang="en-GB"/>
          </a:p>
        </p:txBody>
      </p:sp>
    </p:spTree>
    <p:extLst>
      <p:ext uri="{BB962C8B-B14F-4D97-AF65-F5344CB8AC3E}">
        <p14:creationId xmlns:p14="http://schemas.microsoft.com/office/powerpoint/2010/main" val="564656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Africans worked with the Spanish and the Portuguese in their early exploration of America. In the 16</a:t>
            </a:r>
            <a:r>
              <a:rPr lang="en-GB" baseline="30000" dirty="0"/>
              <a:t>th</a:t>
            </a:r>
            <a:r>
              <a:rPr lang="en-GB" dirty="0"/>
              <a:t> century, a few Black explorers settled in the area around Mississippi valley. In the 17</a:t>
            </a:r>
            <a:r>
              <a:rPr lang="en-GB" baseline="30000" dirty="0"/>
              <a:t>th</a:t>
            </a:r>
            <a:r>
              <a:rPr lang="en-GB" dirty="0"/>
              <a:t> century, the Blacks were taken as slaves to provided free labour to their masters in part of Virginia. Approximately 430,000 Africans Americans came to the US through enslavement and majority of them were taken from Western African countries (</a:t>
            </a:r>
            <a:r>
              <a:rPr lang="en-GB" dirty="0" err="1"/>
              <a:t>Polikoff</a:t>
            </a:r>
            <a:r>
              <a:rPr lang="en-GB" dirty="0"/>
              <a:t> &amp; </a:t>
            </a:r>
            <a:r>
              <a:rPr lang="en-GB" dirty="0" err="1"/>
              <a:t>Lassar</a:t>
            </a:r>
            <a:r>
              <a:rPr lang="en-GB" dirty="0"/>
              <a:t>, 2020). The skin </a:t>
            </a:r>
            <a:r>
              <a:rPr lang="en-GB" dirty="0" err="1"/>
              <a:t>color</a:t>
            </a:r>
            <a:r>
              <a:rPr lang="en-GB" dirty="0"/>
              <a:t> of Blacks is much different from that of the Native Americans and thus they were easily distinguished. </a:t>
            </a:r>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7</a:t>
            </a:fld>
            <a:endParaRPr lang="en-GB"/>
          </a:p>
        </p:txBody>
      </p:sp>
    </p:spTree>
    <p:extLst>
      <p:ext uri="{BB962C8B-B14F-4D97-AF65-F5344CB8AC3E}">
        <p14:creationId xmlns:p14="http://schemas.microsoft.com/office/powerpoint/2010/main" val="1069730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and saying developed that </a:t>
            </a:r>
            <a:r>
              <a:rPr lang="en-US" dirty="0"/>
              <a:t>“the history of African-Americans in the history of America.” This saying is based on the fact that the fast growth of American was based on services of the Blacks, especially through labor </a:t>
            </a:r>
            <a:r>
              <a:rPr lang="en-GB" dirty="0"/>
              <a:t>(</a:t>
            </a:r>
            <a:r>
              <a:rPr lang="en-GB" dirty="0" err="1"/>
              <a:t>Polikoff</a:t>
            </a:r>
            <a:r>
              <a:rPr lang="en-GB" dirty="0"/>
              <a:t> &amp; </a:t>
            </a:r>
            <a:r>
              <a:rPr lang="en-GB" dirty="0" err="1"/>
              <a:t>Lassar</a:t>
            </a:r>
            <a:r>
              <a:rPr lang="en-GB" dirty="0"/>
              <a:t>, 2020). </a:t>
            </a:r>
            <a:r>
              <a:rPr lang="en-US" dirty="0"/>
              <a:t>The Blacks were significant in the development of Southern Speech, folklore, dances, music and food and this was blended with that of Native-Americans. Overtime changes happened and slave trade was abolished followed by slavery. This was ended after the bloodiest Civil War </a:t>
            </a:r>
            <a:r>
              <a:rPr lang="en-GB" dirty="0"/>
              <a:t>(</a:t>
            </a:r>
            <a:r>
              <a:rPr lang="en-GB" dirty="0" err="1"/>
              <a:t>Polikoff</a:t>
            </a:r>
            <a:r>
              <a:rPr lang="en-GB" dirty="0"/>
              <a:t> &amp; </a:t>
            </a:r>
            <a:r>
              <a:rPr lang="en-GB" dirty="0" err="1"/>
              <a:t>Lassar</a:t>
            </a:r>
            <a:r>
              <a:rPr lang="en-GB" dirty="0"/>
              <a:t>, 2020). </a:t>
            </a:r>
            <a:r>
              <a:rPr lang="en-US" dirty="0"/>
              <a:t>Since 1870, when Senator Hiram Revels of Mississippi and Representative Joseph Rainey of South Carolina became the first African Americans to serve in Congress, a total of 173 African Americans have served as U.S. Representatives, Delegates, or Senators.</a:t>
            </a:r>
            <a:endParaRPr lang="en-GB" dirty="0"/>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8</a:t>
            </a:fld>
            <a:endParaRPr lang="en-GB"/>
          </a:p>
        </p:txBody>
      </p:sp>
    </p:spTree>
    <p:extLst>
      <p:ext uri="{BB962C8B-B14F-4D97-AF65-F5344CB8AC3E}">
        <p14:creationId xmlns:p14="http://schemas.microsoft.com/office/powerpoint/2010/main" val="175679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initial legislations in relation to the African Americans were focused on the elimination of slavery. In 1807 President Thomas Jefferson signed legislation that was intended to eliminate slave trade and this was the beginning of domestic slave trade among the people of U.S. (</a:t>
            </a:r>
            <a:r>
              <a:rPr lang="en-GB" dirty="0" err="1"/>
              <a:t>Stooksbury</a:t>
            </a:r>
            <a:r>
              <a:rPr lang="en-GB" dirty="0"/>
              <a:t> et al., 2017). </a:t>
            </a:r>
            <a:r>
              <a:rPr lang="en-US" dirty="0"/>
              <a:t>The laws referred to as slave codes were looked upon to regulate the slave systems and promoted absolute control by their masters with total submission by the slave. The slave codes prevented the Africans from learning to read or write and allowed corporal punishment by their masters (</a:t>
            </a:r>
            <a:r>
              <a:rPr lang="en-GB" dirty="0" err="1"/>
              <a:t>Stooksbury</a:t>
            </a:r>
            <a:r>
              <a:rPr lang="en-GB" dirty="0"/>
              <a:t> et al., 2017). </a:t>
            </a:r>
            <a:r>
              <a:rPr lang="en-US" dirty="0"/>
              <a:t>The Second Morrill Act of 180 allowed the Blacks to acquired education, even higher education with public support.</a:t>
            </a:r>
            <a:endParaRPr lang="en-GB" dirty="0"/>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9</a:t>
            </a:fld>
            <a:endParaRPr lang="en-GB"/>
          </a:p>
        </p:txBody>
      </p:sp>
    </p:spTree>
    <p:extLst>
      <p:ext uri="{BB962C8B-B14F-4D97-AF65-F5344CB8AC3E}">
        <p14:creationId xmlns:p14="http://schemas.microsoft.com/office/powerpoint/2010/main" val="3521801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Civil Rights Act of 1865 was mainly intended, in the wake of the American Civil War, to protect the civil rights of persons of African descent born in or brought to the United States. The Civil Rights Act of 1875 was aimed at protecting African American from deprivation of the minimal rights of citizenship. The Voting Rights Act of 1965 outlawed all discriminatory in voting practices all across the USA. The most significant legislation in African American history that is much applicable even in the modern days is Article VII of 1964 that warns against all forms of employee discrimination based on race, gender or religion. </a:t>
            </a:r>
            <a:endParaRPr lang="en-GB" dirty="0"/>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10</a:t>
            </a:fld>
            <a:endParaRPr lang="en-GB"/>
          </a:p>
        </p:txBody>
      </p:sp>
    </p:spTree>
    <p:extLst>
      <p:ext uri="{BB962C8B-B14F-4D97-AF65-F5344CB8AC3E}">
        <p14:creationId xmlns:p14="http://schemas.microsoft.com/office/powerpoint/2010/main" val="727088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population of Blacks in US was 46.8 million people in 2019. In 2000, the Black population was roughly 36.2 million people and this implies that it is the fastest growing population in the U.S. The increase over the two decades amounts to about 29% and this is a high rate </a:t>
            </a:r>
            <a:r>
              <a:rPr lang="en-GB" dirty="0"/>
              <a:t>(</a:t>
            </a:r>
            <a:r>
              <a:rPr lang="en-US" dirty="0"/>
              <a:t>Tamir et al., 2021). At least 4.6 million Blacks were outside U.S. and this amount to 10% of the Black foreign population. Over the last 2 decades, there have been a significant increase in the number of Black foreign population by approximately 7%.</a:t>
            </a:r>
            <a:endParaRPr lang="en-GB" dirty="0"/>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11</a:t>
            </a:fld>
            <a:endParaRPr lang="en-GB"/>
          </a:p>
        </p:txBody>
      </p:sp>
    </p:spTree>
    <p:extLst>
      <p:ext uri="{BB962C8B-B14F-4D97-AF65-F5344CB8AC3E}">
        <p14:creationId xmlns:p14="http://schemas.microsoft.com/office/powerpoint/2010/main" val="758216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U.S. Black population is young and increasing. The median age of Black people in 2019 was 32, six years younger than the U.S. population’s median age of 38 </a:t>
            </a:r>
            <a:r>
              <a:rPr lang="en-GB" dirty="0"/>
              <a:t>(</a:t>
            </a:r>
            <a:r>
              <a:rPr lang="en-US" dirty="0"/>
              <a:t>Tamir et al., 2021). About 30% of the whole Black population was under the age of 20 and 11% were 65 or older. At least a third of the U.S. Black population 35% was 22 years or younger in 2019. An extra 23% were Millennials, implying that about 58% of all Black Americans were age 38 or younger in 2019. The overall fertility rate among Black women ages 15 to 44 is 5.9%.</a:t>
            </a:r>
            <a:endParaRPr lang="en-GB" dirty="0"/>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12</a:t>
            </a:fld>
            <a:endParaRPr lang="en-GB"/>
          </a:p>
        </p:txBody>
      </p:sp>
    </p:spTree>
    <p:extLst>
      <p:ext uri="{BB962C8B-B14F-4D97-AF65-F5344CB8AC3E}">
        <p14:creationId xmlns:p14="http://schemas.microsoft.com/office/powerpoint/2010/main" val="4075776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Nearly a quarter 23% of all Black adults ages 25 and older have a bachelor’s degree or more. A third 33% have finished some college as of 2019, and more than four-in-ten 44% have, at most, graduated from high school. In the last decade, the school dropout rates of the African Americans were high. Poverty is the primary cause of school dropout among the Blacks in America </a:t>
            </a:r>
            <a:r>
              <a:rPr lang="en-GB"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Tamir et al., 2021). </a:t>
            </a:r>
            <a:r>
              <a:rPr lang="en-GB" sz="1200" kern="1200" dirty="0">
                <a:solidFill>
                  <a:schemeClr val="tx1"/>
                </a:solidFill>
                <a:effectLst/>
                <a:latin typeface="+mn-lt"/>
                <a:ea typeface="+mn-ea"/>
                <a:cs typeface="+mn-cs"/>
              </a:rPr>
              <a:t>In 2018, about 32%, a</a:t>
            </a:r>
            <a:r>
              <a:rPr lang="en-GB" sz="1200" b="0" kern="1200" dirty="0">
                <a:solidFill>
                  <a:schemeClr val="tx1"/>
                </a:solidFill>
                <a:effectLst/>
                <a:latin typeface="+mn-lt"/>
                <a:ea typeface="+mn-ea"/>
                <a:cs typeface="+mn-cs"/>
              </a:rPr>
              <a:t> third</a:t>
            </a:r>
            <a:r>
              <a:rPr lang="en-GB" sz="1200" kern="1200" dirty="0">
                <a:solidFill>
                  <a:schemeClr val="tx1"/>
                </a:solidFill>
                <a:effectLst/>
                <a:latin typeface="+mn-lt"/>
                <a:ea typeface="+mn-ea"/>
                <a:cs typeface="+mn-cs"/>
              </a:rPr>
              <a:t> of Black students lived in poverty, compared with 10% of white students in families living in poverty. The fraction of Black students who lived in families where the highest level of education accomplished by either parent was a bachelor’s or higher degree was </a:t>
            </a:r>
            <a:r>
              <a:rPr lang="en-GB" sz="1200" b="0" kern="1200" dirty="0">
                <a:solidFill>
                  <a:schemeClr val="tx1"/>
                </a:solidFill>
                <a:effectLst/>
                <a:latin typeface="+mn-lt"/>
                <a:ea typeface="+mn-ea"/>
                <a:cs typeface="+mn-cs"/>
              </a:rPr>
              <a:t>27%</a:t>
            </a:r>
            <a:r>
              <a:rPr lang="en-GB" sz="1200" kern="1200" dirty="0">
                <a:solidFill>
                  <a:schemeClr val="tx1"/>
                </a:solidFill>
                <a:effectLst/>
                <a:latin typeface="+mn-lt"/>
                <a:ea typeface="+mn-ea"/>
                <a:cs typeface="+mn-cs"/>
              </a:rPr>
              <a:t>, compared with 69% of Asian students and 53% of white students. </a:t>
            </a:r>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13</a:t>
            </a:fld>
            <a:endParaRPr lang="en-GB"/>
          </a:p>
        </p:txBody>
      </p:sp>
    </p:spTree>
    <p:extLst>
      <p:ext uri="{BB962C8B-B14F-4D97-AF65-F5344CB8AC3E}">
        <p14:creationId xmlns:p14="http://schemas.microsoft.com/office/powerpoint/2010/main" val="2744400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Jobs are necessary for fighting poverty among Black Americans. The Blacks’ unemployment rate has fallen in the recent past from about 16.6% in 2020 to about 13.2% by the start of 2021 </a:t>
            </a:r>
            <a:r>
              <a:rPr lang="en-GB" dirty="0"/>
              <a:t>(</a:t>
            </a:r>
            <a:r>
              <a:rPr lang="en-US" dirty="0"/>
              <a:t>Tamir et al., 2021). </a:t>
            </a:r>
            <a:r>
              <a:rPr lang="en-GB" dirty="0"/>
              <a:t>African Americans have consistently shown an unemployment rate double that of whites.  </a:t>
            </a:r>
            <a:r>
              <a:rPr lang="en-US" dirty="0"/>
              <a:t>The </a:t>
            </a:r>
            <a:r>
              <a:rPr lang="en-GB" dirty="0"/>
              <a:t>median household income for Black homes in 2019 was $44,000, and this implies that half of households headed by a Black person earn more than that and half earn less. Wider examination displays that more than half, 54% of Black households earn less than $50,000, while 46% make $50,000 or more (</a:t>
            </a:r>
            <a:r>
              <a:rPr lang="en-US" dirty="0"/>
              <a:t>Tamir et al., 2021).</a:t>
            </a:r>
            <a:r>
              <a:rPr lang="en-GB" dirty="0"/>
              <a:t> Almost three-in-ten 28% make $75,000 or more, plus 18% that earn $100,000 or extra.</a:t>
            </a:r>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14</a:t>
            </a:fld>
            <a:endParaRPr lang="en-GB"/>
          </a:p>
        </p:txBody>
      </p:sp>
    </p:spTree>
    <p:extLst>
      <p:ext uri="{BB962C8B-B14F-4D97-AF65-F5344CB8AC3E}">
        <p14:creationId xmlns:p14="http://schemas.microsoft.com/office/powerpoint/2010/main" val="1187339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common stereotypes on African American was brought about by </a:t>
            </a:r>
            <a:r>
              <a:rPr lang="en-GB" dirty="0"/>
              <a:t>theatrical stage with the advent of the blackface minstrel. In the early 19</a:t>
            </a:r>
            <a:r>
              <a:rPr lang="en-GB" baseline="30000" dirty="0"/>
              <a:t>th</a:t>
            </a:r>
            <a:r>
              <a:rPr lang="en-GB" dirty="0"/>
              <a:t> century some white actors darkened their face to look like the Africans and were involved in acting the vices roles. Movies have been passing a couple of stereotypes against the Blacks like “The Slave” in 1905 in which the Africans were treated as savage (Whaley, 2018). The whites believed that Blacks did not need education and they were mentally inferior, physically and culturally unevolved, and apelike in appearance</a:t>
            </a:r>
          </a:p>
        </p:txBody>
      </p:sp>
      <p:sp>
        <p:nvSpPr>
          <p:cNvPr id="4" name="Slide Number Placeholder 3"/>
          <p:cNvSpPr>
            <a:spLocks noGrp="1"/>
          </p:cNvSpPr>
          <p:nvPr>
            <p:ph type="sldNum" sz="quarter" idx="5"/>
          </p:nvPr>
        </p:nvSpPr>
        <p:spPr/>
        <p:txBody>
          <a:bodyPr/>
          <a:lstStyle/>
          <a:p>
            <a:fld id="{001AB906-BA5B-489A-B6CA-6B6730F3642E}" type="slidenum">
              <a:rPr lang="en-GB" smtClean="0"/>
              <a:t>15</a:t>
            </a:fld>
            <a:endParaRPr lang="en-GB"/>
          </a:p>
        </p:txBody>
      </p:sp>
    </p:spTree>
    <p:extLst>
      <p:ext uri="{BB962C8B-B14F-4D97-AF65-F5344CB8AC3E}">
        <p14:creationId xmlns:p14="http://schemas.microsoft.com/office/powerpoint/2010/main" val="286545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African Americans were referred to “Zip coon” and this is a lithograph depicting the knocking of a pig (Whaley, 2018). There was a picture circulated of a boy eating a slice of watermelon and this was and implication of poverty among the minority group. </a:t>
            </a:r>
            <a:r>
              <a:rPr lang="en-US" dirty="0"/>
              <a:t>The African were thought to be far less sensitive to pain than the whites. This was applied in childbirth where women were thought to experience less pain than whites and this as based on </a:t>
            </a:r>
            <a:r>
              <a:rPr lang="en-GB" dirty="0"/>
              <a:t>“The Africans bear cutting with nearly...as much impunity as dogs and rabbits" (Whaley, 2018).</a:t>
            </a:r>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16</a:t>
            </a:fld>
            <a:endParaRPr lang="en-GB"/>
          </a:p>
        </p:txBody>
      </p:sp>
    </p:spTree>
    <p:extLst>
      <p:ext uri="{BB962C8B-B14F-4D97-AF65-F5344CB8AC3E}">
        <p14:creationId xmlns:p14="http://schemas.microsoft.com/office/powerpoint/2010/main" val="3607900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African Americans are known for their strong bodies and are capable of participating in high energy involving activities. The skin complexion of Blacks acts as a protection against the sun rays and thus they are less affected by hot sun rays as compared to the Whites. The fertility rates of the Blacks are higher than that other races. Averagely, the Black woman can give birth to about five children in their life and is exemptional as compared to the averages world fertility rates at 2.5 children throughout the reproductive age (</a:t>
            </a:r>
            <a:r>
              <a:rPr lang="en-GB" dirty="0"/>
              <a:t>Kelly, 2019).</a:t>
            </a:r>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17</a:t>
            </a:fld>
            <a:endParaRPr lang="en-GB"/>
          </a:p>
        </p:txBody>
      </p:sp>
    </p:spTree>
    <p:extLst>
      <p:ext uri="{BB962C8B-B14F-4D97-AF65-F5344CB8AC3E}">
        <p14:creationId xmlns:p14="http://schemas.microsoft.com/office/powerpoint/2010/main" val="11584626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African Americans have been stronger immunity level and compared to the Whites in regard to some infections. However, all races are equally susceptible to COVID-19. The African Americans have strong kinship bonds and this as necessitated by the need for unity to success in the racially discriminative society (</a:t>
            </a:r>
            <a:r>
              <a:rPr lang="en-GB" dirty="0"/>
              <a:t>Kelly, 2019). </a:t>
            </a:r>
            <a:r>
              <a:rPr lang="en-US" dirty="0"/>
              <a:t>In addition, they have strong achievement orientations despite the challenging racial discriminations in their settings. Lastly, they have strong religious orientations and hold faith in God as most of them a Christians. </a:t>
            </a:r>
            <a:endParaRPr lang="en-GB" dirty="0"/>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18</a:t>
            </a:fld>
            <a:endParaRPr lang="en-GB"/>
          </a:p>
        </p:txBody>
      </p:sp>
    </p:spTree>
    <p:extLst>
      <p:ext uri="{BB962C8B-B14F-4D97-AF65-F5344CB8AC3E}">
        <p14:creationId xmlns:p14="http://schemas.microsoft.com/office/powerpoint/2010/main" val="3622052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the races in the world have established culture that determine their ways of life. The African-Americans had culture that was based on their West African Culture and in this case, they believed in ancestral spirits and worshiped their god through them. The current discrimination against the Blacks is due to stereotypes attached to the members of minority group. Slavery and slave trade played a bigger role for the Africans to land in America and they were discriminated by other groups racially due to their skin color and practices. The African Americans are hardworking and they are always committed to solving the existing poverty issues and thus they provide quality services. </a:t>
            </a:r>
            <a:endParaRPr lang="en-GB" dirty="0"/>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19</a:t>
            </a:fld>
            <a:endParaRPr lang="en-GB"/>
          </a:p>
        </p:txBody>
      </p:sp>
    </p:spTree>
    <p:extLst>
      <p:ext uri="{BB962C8B-B14F-4D97-AF65-F5344CB8AC3E}">
        <p14:creationId xmlns:p14="http://schemas.microsoft.com/office/powerpoint/2010/main" val="20062084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African Americans have had a rough history and they have managed to survive through and thus need chances to offer their services in organizations. There is need to eliminate all forms of discrimination in the workplaces as per the Article VII of the U.S. constitution. There are policies warning the employers against discriminating the minority group and thus observing them is recommendable. Stereotypes on the African Americans affect their morale and ability to provide quality services and thus should be avoided.</a:t>
            </a:r>
            <a:endParaRPr lang="en-GB" dirty="0"/>
          </a:p>
          <a:p>
            <a:endParaRPr lang="en-GB" dirty="0"/>
          </a:p>
        </p:txBody>
      </p:sp>
      <p:sp>
        <p:nvSpPr>
          <p:cNvPr id="4" name="Slide Number Placeholder 3"/>
          <p:cNvSpPr>
            <a:spLocks noGrp="1"/>
          </p:cNvSpPr>
          <p:nvPr>
            <p:ph type="sldNum" sz="quarter" idx="5"/>
          </p:nvPr>
        </p:nvSpPr>
        <p:spPr/>
        <p:txBody>
          <a:bodyPr/>
          <a:lstStyle/>
          <a:p>
            <a:fld id="{001AB906-BA5B-489A-B6CA-6B6730F3642E}" type="slidenum">
              <a:rPr lang="en-GB" smtClean="0"/>
              <a:t>20</a:t>
            </a:fld>
            <a:endParaRPr lang="en-GB"/>
          </a:p>
        </p:txBody>
      </p:sp>
    </p:spTree>
    <p:extLst>
      <p:ext uri="{BB962C8B-B14F-4D97-AF65-F5344CB8AC3E}">
        <p14:creationId xmlns:p14="http://schemas.microsoft.com/office/powerpoint/2010/main" val="1419884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EC3AB84-6B02-4F51-B248-E9423B9D447D}" type="datetimeFigureOut">
              <a:rPr lang="en-GB" smtClean="0"/>
              <a:t>17/10/2021</a:t>
            </a:fld>
            <a:endParaRPr lang="en-GB"/>
          </a:p>
        </p:txBody>
      </p:sp>
      <p:sp>
        <p:nvSpPr>
          <p:cNvPr id="5" name="Footer Placeholder 4"/>
          <p:cNvSpPr>
            <a:spLocks noGrp="1"/>
          </p:cNvSpPr>
          <p:nvPr>
            <p:ph type="ftr" sz="quarter" idx="11"/>
          </p:nvPr>
        </p:nvSpPr>
        <p:spPr/>
        <p:txBody>
          <a:bodyPr/>
          <a:lstStyle/>
          <a:p>
            <a:endParaRPr lang="en-GB"/>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BEE91C8-A4FB-44B8-9AD4-4746646A46C2}" type="slidenum">
              <a:rPr lang="en-GB" smtClean="0"/>
              <a:t>‹#›</a:t>
            </a:fld>
            <a:endParaRPr lang="en-GB"/>
          </a:p>
        </p:txBody>
      </p:sp>
    </p:spTree>
    <p:extLst>
      <p:ext uri="{BB962C8B-B14F-4D97-AF65-F5344CB8AC3E}">
        <p14:creationId xmlns:p14="http://schemas.microsoft.com/office/powerpoint/2010/main" val="2067194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C3AB84-6B02-4F51-B248-E9423B9D447D}" type="datetimeFigureOut">
              <a:rPr lang="en-GB" smtClean="0"/>
              <a:t>17/10/2021</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BEE91C8-A4FB-44B8-9AD4-4746646A46C2}" type="slidenum">
              <a:rPr lang="en-GB" smtClean="0"/>
              <a:t>‹#›</a:t>
            </a:fld>
            <a:endParaRPr lang="en-GB"/>
          </a:p>
        </p:txBody>
      </p:sp>
    </p:spTree>
    <p:extLst>
      <p:ext uri="{BB962C8B-B14F-4D97-AF65-F5344CB8AC3E}">
        <p14:creationId xmlns:p14="http://schemas.microsoft.com/office/powerpoint/2010/main" val="2106769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C3AB84-6B02-4F51-B248-E9423B9D447D}" type="datetimeFigureOut">
              <a:rPr lang="en-GB" smtClean="0"/>
              <a:t>17/10/2021</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BEE91C8-A4FB-44B8-9AD4-4746646A46C2}" type="slidenum">
              <a:rPr lang="en-GB" smtClean="0"/>
              <a:t>‹#›</a:t>
            </a:fld>
            <a:endParaRPr lang="en-GB"/>
          </a:p>
        </p:txBody>
      </p:sp>
    </p:spTree>
    <p:extLst>
      <p:ext uri="{BB962C8B-B14F-4D97-AF65-F5344CB8AC3E}">
        <p14:creationId xmlns:p14="http://schemas.microsoft.com/office/powerpoint/2010/main" val="3594744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EC3AB84-6B02-4F51-B248-E9423B9D447D}" type="datetimeFigureOut">
              <a:rPr lang="en-GB" smtClean="0"/>
              <a:t>17/10/2021</a:t>
            </a:fld>
            <a:endParaRPr lang="en-GB"/>
          </a:p>
        </p:txBody>
      </p:sp>
      <p:sp>
        <p:nvSpPr>
          <p:cNvPr id="6" name="Footer Placeholder 5"/>
          <p:cNvSpPr>
            <a:spLocks noGrp="1"/>
          </p:cNvSpPr>
          <p:nvPr>
            <p:ph type="ftr" sz="quarter" idx="11"/>
          </p:nvPr>
        </p:nvSpPr>
        <p:spPr/>
        <p:txBody>
          <a:bodyPr/>
          <a:lstStyle/>
          <a:p>
            <a:endParaRPr lang="en-GB"/>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BEE91C8-A4FB-44B8-9AD4-4746646A46C2}" type="slidenum">
              <a:rPr lang="en-GB" smtClean="0"/>
              <a:t>‹#›</a:t>
            </a:fld>
            <a:endParaRPr lang="en-GB"/>
          </a:p>
        </p:txBody>
      </p:sp>
    </p:spTree>
    <p:extLst>
      <p:ext uri="{BB962C8B-B14F-4D97-AF65-F5344CB8AC3E}">
        <p14:creationId xmlns:p14="http://schemas.microsoft.com/office/powerpoint/2010/main" val="157387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EC3AB84-6B02-4F51-B248-E9423B9D447D}" type="datetimeFigureOut">
              <a:rPr lang="en-GB" smtClean="0"/>
              <a:t>17/10/2021</a:t>
            </a:fld>
            <a:endParaRPr lang="en-GB"/>
          </a:p>
        </p:txBody>
      </p:sp>
      <p:sp>
        <p:nvSpPr>
          <p:cNvPr id="8" name="Footer Placeholder 7"/>
          <p:cNvSpPr>
            <a:spLocks noGrp="1"/>
          </p:cNvSpPr>
          <p:nvPr>
            <p:ph type="ftr" sz="quarter" idx="11"/>
          </p:nvPr>
        </p:nvSpPr>
        <p:spPr/>
        <p:txBody>
          <a:bodyPr/>
          <a:lstStyle/>
          <a:p>
            <a:endParaRPr lang="en-GB"/>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BEE91C8-A4FB-44B8-9AD4-4746646A46C2}" type="slidenum">
              <a:rPr lang="en-GB" smtClean="0"/>
              <a:t>‹#›</a:t>
            </a:fld>
            <a:endParaRPr lang="en-GB"/>
          </a:p>
        </p:txBody>
      </p:sp>
    </p:spTree>
    <p:extLst>
      <p:ext uri="{BB962C8B-B14F-4D97-AF65-F5344CB8AC3E}">
        <p14:creationId xmlns:p14="http://schemas.microsoft.com/office/powerpoint/2010/main" val="868858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EC3AB84-6B02-4F51-B248-E9423B9D447D}" type="datetimeFigureOut">
              <a:rPr lang="en-GB" smtClean="0"/>
              <a:t>17/10/2021</a:t>
            </a:fld>
            <a:endParaRPr lang="en-GB"/>
          </a:p>
        </p:txBody>
      </p:sp>
      <p:sp>
        <p:nvSpPr>
          <p:cNvPr id="4" name="Footer Placeholder 3"/>
          <p:cNvSpPr>
            <a:spLocks noGrp="1"/>
          </p:cNvSpPr>
          <p:nvPr>
            <p:ph type="ftr" sz="quarter" idx="11"/>
          </p:nvPr>
        </p:nvSpPr>
        <p:spPr/>
        <p:txBody>
          <a:bodyPr/>
          <a:lstStyle/>
          <a:p>
            <a:endParaRPr lang="en-GB"/>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BEE91C8-A4FB-44B8-9AD4-4746646A46C2}" type="slidenum">
              <a:rPr lang="en-GB" smtClean="0"/>
              <a:t>‹#›</a:t>
            </a:fld>
            <a:endParaRPr lang="en-GB"/>
          </a:p>
        </p:txBody>
      </p:sp>
    </p:spTree>
    <p:extLst>
      <p:ext uri="{BB962C8B-B14F-4D97-AF65-F5344CB8AC3E}">
        <p14:creationId xmlns:p14="http://schemas.microsoft.com/office/powerpoint/2010/main" val="4083060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C3AB84-6B02-4F51-B248-E9423B9D447D}" type="datetimeFigureOut">
              <a:rPr lang="en-GB" smtClean="0"/>
              <a:t>17/10/2021</a:t>
            </a:fld>
            <a:endParaRPr lang="en-GB"/>
          </a:p>
        </p:txBody>
      </p:sp>
      <p:sp>
        <p:nvSpPr>
          <p:cNvPr id="3" name="Footer Placeholder 2"/>
          <p:cNvSpPr>
            <a:spLocks noGrp="1"/>
          </p:cNvSpPr>
          <p:nvPr>
            <p:ph type="ftr" sz="quarter" idx="11"/>
          </p:nvPr>
        </p:nvSpPr>
        <p:spPr/>
        <p:txBody>
          <a:bodyPr/>
          <a:lstStyle/>
          <a:p>
            <a:endParaRPr lang="en-GB"/>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BEE91C8-A4FB-44B8-9AD4-4746646A46C2}" type="slidenum">
              <a:rPr lang="en-GB" smtClean="0"/>
              <a:t>‹#›</a:t>
            </a:fld>
            <a:endParaRPr lang="en-GB"/>
          </a:p>
        </p:txBody>
      </p:sp>
    </p:spTree>
    <p:extLst>
      <p:ext uri="{BB962C8B-B14F-4D97-AF65-F5344CB8AC3E}">
        <p14:creationId xmlns:p14="http://schemas.microsoft.com/office/powerpoint/2010/main" val="2711176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EC3AB84-6B02-4F51-B248-E9423B9D447D}" type="datetimeFigureOut">
              <a:rPr lang="en-GB" smtClean="0"/>
              <a:t>17/10/2021</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BEE91C8-A4FB-44B8-9AD4-4746646A46C2}" type="slidenum">
              <a:rPr lang="en-GB" smtClean="0"/>
              <a:t>‹#›</a:t>
            </a:fld>
            <a:endParaRPr lang="en-GB"/>
          </a:p>
        </p:txBody>
      </p:sp>
    </p:spTree>
    <p:extLst>
      <p:ext uri="{BB962C8B-B14F-4D97-AF65-F5344CB8AC3E}">
        <p14:creationId xmlns:p14="http://schemas.microsoft.com/office/powerpoint/2010/main" val="399756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EC3AB84-6B02-4F51-B248-E9423B9D447D}" type="datetimeFigureOut">
              <a:rPr lang="en-GB" smtClean="0"/>
              <a:t>17/10/2021</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BEE91C8-A4FB-44B8-9AD4-4746646A46C2}" type="slidenum">
              <a:rPr lang="en-GB" smtClean="0"/>
              <a:t>‹#›</a:t>
            </a:fld>
            <a:endParaRPr lang="en-GB"/>
          </a:p>
        </p:txBody>
      </p:sp>
    </p:spTree>
    <p:extLst>
      <p:ext uri="{BB962C8B-B14F-4D97-AF65-F5344CB8AC3E}">
        <p14:creationId xmlns:p14="http://schemas.microsoft.com/office/powerpoint/2010/main" val="2651205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C3AB84-6B02-4F51-B248-E9423B9D447D}" type="datetimeFigureOut">
              <a:rPr lang="en-GB" smtClean="0"/>
              <a:t>17/10/2021</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BEE91C8-A4FB-44B8-9AD4-4746646A46C2}" type="slidenum">
              <a:rPr lang="en-GB" smtClean="0"/>
              <a:t>‹#›</a:t>
            </a:fld>
            <a:endParaRPr lang="en-GB"/>
          </a:p>
        </p:txBody>
      </p:sp>
    </p:spTree>
    <p:extLst>
      <p:ext uri="{BB962C8B-B14F-4D97-AF65-F5344CB8AC3E}">
        <p14:creationId xmlns:p14="http://schemas.microsoft.com/office/powerpoint/2010/main" val="4181920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C3AB84-6B02-4F51-B248-E9423B9D447D}" type="datetimeFigureOut">
              <a:rPr lang="en-GB" smtClean="0"/>
              <a:t>17/10/2021</a:t>
            </a:fld>
            <a:endParaRPr lang="en-GB"/>
          </a:p>
        </p:txBody>
      </p:sp>
      <p:sp>
        <p:nvSpPr>
          <p:cNvPr id="5" name="Footer Placeholder 4"/>
          <p:cNvSpPr>
            <a:spLocks noGrp="1"/>
          </p:cNvSpPr>
          <p:nvPr>
            <p:ph type="ftr" sz="quarter" idx="11"/>
          </p:nvPr>
        </p:nvSpPr>
        <p:spPr/>
        <p:txBody>
          <a:bodyPr/>
          <a:lstStyle/>
          <a:p>
            <a:endParaRPr lang="en-GB"/>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BEE91C8-A4FB-44B8-9AD4-4746646A46C2}" type="slidenum">
              <a:rPr lang="en-GB" smtClean="0"/>
              <a:t>‹#›</a:t>
            </a:fld>
            <a:endParaRPr lang="en-GB"/>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91676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0EC3AB84-6B02-4F51-B248-E9423B9D447D}" type="datetimeFigureOut">
              <a:rPr lang="en-GB" smtClean="0"/>
              <a:t>17/10/2021</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BEE91C8-A4FB-44B8-9AD4-4746646A46C2}" type="slidenum">
              <a:rPr lang="en-GB" smtClean="0"/>
              <a:t>‹#›</a:t>
            </a:fld>
            <a:endParaRPr lang="en-GB"/>
          </a:p>
        </p:txBody>
      </p:sp>
    </p:spTree>
    <p:extLst>
      <p:ext uri="{BB962C8B-B14F-4D97-AF65-F5344CB8AC3E}">
        <p14:creationId xmlns:p14="http://schemas.microsoft.com/office/powerpoint/2010/main" val="10227405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0EC3AB84-6B02-4F51-B248-E9423B9D447D}" type="datetimeFigureOut">
              <a:rPr lang="en-GB" smtClean="0"/>
              <a:t>17/10/2021</a:t>
            </a:fld>
            <a:endParaRPr lang="en-GB"/>
          </a:p>
        </p:txBody>
      </p:sp>
      <p:sp>
        <p:nvSpPr>
          <p:cNvPr id="6" name="Footer Placeholder 5"/>
          <p:cNvSpPr>
            <a:spLocks noGrp="1"/>
          </p:cNvSpPr>
          <p:nvPr>
            <p:ph type="ftr" sz="quarter" idx="11"/>
          </p:nvPr>
        </p:nvSpPr>
        <p:spPr/>
        <p:txBody>
          <a:bodyPr/>
          <a:lstStyle/>
          <a:p>
            <a:endParaRPr lang="en-GB"/>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BEE91C8-A4FB-44B8-9AD4-4746646A46C2}" type="slidenum">
              <a:rPr lang="en-GB" smtClean="0"/>
              <a:t>‹#›</a:t>
            </a:fld>
            <a:endParaRPr lang="en-GB"/>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648508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0EC3AB84-6B02-4F51-B248-E9423B9D447D}" type="datetimeFigureOut">
              <a:rPr lang="en-GB" smtClean="0"/>
              <a:t>17/10/2021</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BEE91C8-A4FB-44B8-9AD4-4746646A46C2}" type="slidenum">
              <a:rPr lang="en-GB" smtClean="0"/>
              <a:t>‹#›</a:t>
            </a:fld>
            <a:endParaRPr lang="en-GB"/>
          </a:p>
        </p:txBody>
      </p:sp>
    </p:spTree>
    <p:extLst>
      <p:ext uri="{BB962C8B-B14F-4D97-AF65-F5344CB8AC3E}">
        <p14:creationId xmlns:p14="http://schemas.microsoft.com/office/powerpoint/2010/main" val="3188499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C3AB84-6B02-4F51-B248-E9423B9D447D}" type="datetimeFigureOut">
              <a:rPr lang="en-GB" smtClean="0"/>
              <a:t>17/10/2021</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BEE91C8-A4FB-44B8-9AD4-4746646A46C2}" type="slidenum">
              <a:rPr lang="en-GB" smtClean="0"/>
              <a:t>‹#›</a:t>
            </a:fld>
            <a:endParaRPr lang="en-GB"/>
          </a:p>
        </p:txBody>
      </p:sp>
    </p:spTree>
    <p:extLst>
      <p:ext uri="{BB962C8B-B14F-4D97-AF65-F5344CB8AC3E}">
        <p14:creationId xmlns:p14="http://schemas.microsoft.com/office/powerpoint/2010/main" val="4180629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C3AB84-6B02-4F51-B248-E9423B9D447D}" type="datetimeFigureOut">
              <a:rPr lang="en-GB" smtClean="0"/>
              <a:t>17/10/2021</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BEE91C8-A4FB-44B8-9AD4-4746646A46C2}" type="slidenum">
              <a:rPr lang="en-GB" smtClean="0"/>
              <a:t>‹#›</a:t>
            </a:fld>
            <a:endParaRPr lang="en-GB"/>
          </a:p>
        </p:txBody>
      </p:sp>
    </p:spTree>
    <p:extLst>
      <p:ext uri="{BB962C8B-B14F-4D97-AF65-F5344CB8AC3E}">
        <p14:creationId xmlns:p14="http://schemas.microsoft.com/office/powerpoint/2010/main" val="1073602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EC3AB84-6B02-4F51-B248-E9423B9D447D}" type="datetimeFigureOut">
              <a:rPr lang="en-GB" smtClean="0"/>
              <a:t>17/10/2021</a:t>
            </a:fld>
            <a:endParaRPr lang="en-GB"/>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BEE91C8-A4FB-44B8-9AD4-4746646A46C2}" type="slidenum">
              <a:rPr lang="en-GB" smtClean="0"/>
              <a:t>‹#›</a:t>
            </a:fld>
            <a:endParaRPr lang="en-GB"/>
          </a:p>
        </p:txBody>
      </p:sp>
    </p:spTree>
    <p:extLst>
      <p:ext uri="{BB962C8B-B14F-4D97-AF65-F5344CB8AC3E}">
        <p14:creationId xmlns:p14="http://schemas.microsoft.com/office/powerpoint/2010/main" val="637258730"/>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hyperlink" Target="https://www.pewresearch.org/social-trends/fact-sheet/facts-about-the-us-black-population/#household-incom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D2BA3-7972-48EE-94E0-644351AEA190}"/>
              </a:ext>
            </a:extLst>
          </p:cNvPr>
          <p:cNvSpPr>
            <a:spLocks noGrp="1"/>
          </p:cNvSpPr>
          <p:nvPr>
            <p:ph type="ctrTitle"/>
          </p:nvPr>
        </p:nvSpPr>
        <p:spPr>
          <a:xfrm>
            <a:off x="2589213" y="1285876"/>
            <a:ext cx="8915399" cy="1847849"/>
          </a:xfrm>
        </p:spPr>
        <p:txBody>
          <a:bodyPr>
            <a:normAutofit/>
          </a:bodyPr>
          <a:lstStyle/>
          <a:p>
            <a:pPr algn="ctr"/>
            <a:r>
              <a:rPr lang="en-GB" sz="3600" b="1" dirty="0">
                <a:latin typeface="Times New Roman" panose="02020603050405020304" pitchFamily="18" charset="0"/>
                <a:cs typeface="Times New Roman" panose="02020603050405020304" pitchFamily="18" charset="0"/>
              </a:rPr>
              <a:t>Managing Diversity Course Project</a:t>
            </a:r>
            <a:br>
              <a:rPr lang="en-GB" sz="3600" b="1" dirty="0">
                <a:latin typeface="Times New Roman" panose="02020603050405020304" pitchFamily="18" charset="0"/>
                <a:cs typeface="Times New Roman" panose="02020603050405020304" pitchFamily="18" charset="0"/>
              </a:rPr>
            </a:br>
            <a:endParaRPr lang="en-GB" sz="3600" b="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39A9E9D5-AA78-4DF8-83AA-CE4A861A96AE}"/>
              </a:ext>
            </a:extLst>
          </p:cNvPr>
          <p:cNvSpPr>
            <a:spLocks noGrp="1"/>
          </p:cNvSpPr>
          <p:nvPr>
            <p:ph type="subTitle" idx="1"/>
          </p:nvPr>
        </p:nvSpPr>
        <p:spPr>
          <a:xfrm>
            <a:off x="2589213" y="3429001"/>
            <a:ext cx="8915399" cy="2474662"/>
          </a:xfrm>
        </p:spPr>
        <p:txBody>
          <a:bodyPr>
            <a:noAutofit/>
          </a:bodyPr>
          <a:lstStyle/>
          <a:p>
            <a:pPr algn="ctr"/>
            <a:r>
              <a:rPr lang="en-US" sz="2000" dirty="0" err="1">
                <a:latin typeface="Times New Roman" panose="02020603050405020304" pitchFamily="18" charset="0"/>
                <a:cs typeface="Times New Roman" panose="02020603050405020304" pitchFamily="18" charset="0"/>
              </a:rPr>
              <a:t>Stedroy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Challanger</a:t>
            </a:r>
            <a:r>
              <a:rPr lang="en-US" sz="2000" dirty="0">
                <a:latin typeface="Times New Roman" panose="02020603050405020304" pitchFamily="18" charset="0"/>
                <a:cs typeface="Times New Roman" panose="02020603050405020304" pitchFamily="18" charset="0"/>
              </a:rPr>
              <a:t> </a:t>
            </a:r>
          </a:p>
          <a:p>
            <a:pPr algn="ctr"/>
            <a:r>
              <a:rPr lang="en-US" sz="2000" dirty="0">
                <a:latin typeface="Times New Roman" panose="02020603050405020304" pitchFamily="18" charset="0"/>
                <a:cs typeface="Times New Roman" panose="02020603050405020304" pitchFamily="18" charset="0"/>
              </a:rPr>
              <a:t>Keiser University</a:t>
            </a:r>
          </a:p>
          <a:p>
            <a:pPr algn="ctr"/>
            <a:r>
              <a:rPr lang="en-US" sz="2000" dirty="0">
                <a:latin typeface="Times New Roman" panose="02020603050405020304" pitchFamily="18" charset="0"/>
                <a:cs typeface="Times New Roman" panose="02020603050405020304" pitchFamily="18" charset="0"/>
              </a:rPr>
              <a:t>17/10/2021</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9776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ABCE1-2E82-4716-B860-52E04173474D}"/>
              </a:ext>
            </a:extLst>
          </p:cNvPr>
          <p:cNvSpPr>
            <a:spLocks noGrp="1"/>
          </p:cNvSpPr>
          <p:nvPr>
            <p:ph type="title"/>
          </p:nvPr>
        </p:nvSpPr>
        <p:spPr/>
        <p:txBody>
          <a:bodyPr/>
          <a:lstStyle/>
          <a:p>
            <a:pPr algn="ctr"/>
            <a:r>
              <a:rPr lang="en-GB" b="1" dirty="0">
                <a:latin typeface="Times New Roman" panose="02020603050405020304" pitchFamily="18" charset="0"/>
                <a:cs typeface="Times New Roman" panose="02020603050405020304" pitchFamily="18" charset="0"/>
              </a:rPr>
              <a:t>Introduction of Minority Group</a:t>
            </a:r>
            <a:br>
              <a:rPr lang="en-GB" b="1" dirty="0">
                <a:latin typeface="Times New Roman" panose="02020603050405020304" pitchFamily="18" charset="0"/>
                <a:cs typeface="Times New Roman" panose="02020603050405020304" pitchFamily="18" charset="0"/>
              </a:rPr>
            </a:br>
            <a:endParaRPr lang="en-GB"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B25C2D2-2EE1-43D4-8B0D-070606A92941}"/>
              </a:ext>
            </a:extLst>
          </p:cNvPr>
          <p:cNvSpPr>
            <a:spLocks noGrp="1"/>
          </p:cNvSpPr>
          <p:nvPr>
            <p:ph sz="half" idx="1"/>
          </p:nvPr>
        </p:nvSpPr>
        <p:spPr>
          <a:xfrm>
            <a:off x="995680" y="1584960"/>
            <a:ext cx="5907396" cy="4326262"/>
          </a:xfrm>
        </p:spPr>
        <p:txBody>
          <a:bodyPr>
            <a:noAutofit/>
          </a:bodyPr>
          <a:lstStyle/>
          <a:p>
            <a:r>
              <a:rPr lang="en-GB" sz="2000" dirty="0">
                <a:latin typeface="Times New Roman" panose="02020603050405020304" pitchFamily="18" charset="0"/>
                <a:cs typeface="Times New Roman" panose="02020603050405020304" pitchFamily="18" charset="0"/>
              </a:rPr>
              <a:t>A minority group refers to people whose practices, race, religion, ethnicity and other traits are fewer within a given country. </a:t>
            </a:r>
          </a:p>
          <a:p>
            <a:r>
              <a:rPr lang="en-GB" sz="2000" dirty="0">
                <a:latin typeface="Times New Roman" panose="02020603050405020304" pitchFamily="18" charset="0"/>
                <a:cs typeface="Times New Roman" panose="02020603050405020304" pitchFamily="18" charset="0"/>
              </a:rPr>
              <a:t>The minority groups tend to have fewer people as compared to the majority groups.</a:t>
            </a:r>
          </a:p>
          <a:p>
            <a:r>
              <a:rPr lang="en-GB" sz="2000" dirty="0">
                <a:latin typeface="Times New Roman" panose="02020603050405020304" pitchFamily="18" charset="0"/>
                <a:cs typeface="Times New Roman" panose="02020603050405020304" pitchFamily="18" charset="0"/>
              </a:rPr>
              <a:t>A certain majority groups within a certain place might be the majority group in other places. </a:t>
            </a:r>
          </a:p>
          <a:p>
            <a:r>
              <a:rPr lang="en-GB" sz="2000" dirty="0">
                <a:latin typeface="Times New Roman" panose="02020603050405020304" pitchFamily="18" charset="0"/>
                <a:cs typeface="Times New Roman" panose="02020603050405020304" pitchFamily="18" charset="0"/>
              </a:rPr>
              <a:t>The minority groups tend to be socially segregated from dominant forces in the society in multiple perspectives.</a:t>
            </a:r>
          </a:p>
          <a:p>
            <a:r>
              <a:rPr lang="en-GB" sz="2000" dirty="0">
                <a:latin typeface="Times New Roman" panose="02020603050405020304" pitchFamily="18" charset="0"/>
                <a:cs typeface="Times New Roman" panose="02020603050405020304" pitchFamily="18" charset="0"/>
              </a:rPr>
              <a:t>The choses minority groups in this presentation is the African Americans. </a:t>
            </a:r>
          </a:p>
          <a:p>
            <a:r>
              <a:rPr lang="en-GB" sz="2000" dirty="0">
                <a:latin typeface="Times New Roman" panose="02020603050405020304" pitchFamily="18" charset="0"/>
                <a:cs typeface="Times New Roman" panose="02020603050405020304" pitchFamily="18" charset="0"/>
              </a:rPr>
              <a:t>The Africans got to America during the era of slavery when they served labourers in different firms Whites. </a:t>
            </a:r>
          </a:p>
          <a:p>
            <a:pPr marL="0" indent="0">
              <a:buNone/>
            </a:pPr>
            <a:r>
              <a:rPr lang="en-GB" sz="2000" dirty="0">
                <a:latin typeface="Times New Roman" panose="02020603050405020304" pitchFamily="18" charset="0"/>
                <a:cs typeface="Times New Roman" panose="02020603050405020304" pitchFamily="18" charset="0"/>
              </a:rPr>
              <a:t> </a:t>
            </a:r>
          </a:p>
          <a:p>
            <a:endParaRPr lang="en-GB" sz="2000" dirty="0">
              <a:latin typeface="Times New Roman" panose="02020603050405020304" pitchFamily="18" charset="0"/>
              <a:cs typeface="Times New Roman" panose="02020603050405020304" pitchFamily="18" charset="0"/>
            </a:endParaRPr>
          </a:p>
        </p:txBody>
      </p:sp>
      <p:pic>
        <p:nvPicPr>
          <p:cNvPr id="4098" name="Picture 2" descr="A Practice Guide for Working with African American Families in the Child  Welfare System">
            <a:extLst>
              <a:ext uri="{FF2B5EF4-FFF2-40B4-BE49-F238E27FC236}">
                <a16:creationId xmlns:a16="http://schemas.microsoft.com/office/drawing/2014/main" id="{F24F0675-1A94-4B55-813F-9B8E8C1A0E00}"/>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264400" y="1747520"/>
            <a:ext cx="3708400" cy="4486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9141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591D3-7C6B-4499-A5D1-6B3D21C86E49}"/>
              </a:ext>
            </a:extLst>
          </p:cNvPr>
          <p:cNvSpPr>
            <a:spLocks noGrp="1"/>
          </p:cNvSpPr>
          <p:nvPr>
            <p:ph type="title"/>
          </p:nvPr>
        </p:nvSpPr>
        <p:spPr/>
        <p:txBody>
          <a:bodyPr/>
          <a:lstStyle/>
          <a:p>
            <a:pPr algn="ctr"/>
            <a:r>
              <a:rPr lang="en-GB" b="1" dirty="0">
                <a:latin typeface="Times New Roman" panose="02020603050405020304" pitchFamily="18" charset="0"/>
                <a:cs typeface="Times New Roman" panose="02020603050405020304" pitchFamily="18" charset="0"/>
              </a:rPr>
              <a:t>Introduction of Minority Group </a:t>
            </a:r>
            <a:br>
              <a:rPr lang="en-GB" b="1" dirty="0">
                <a:latin typeface="Times New Roman" panose="02020603050405020304" pitchFamily="18" charset="0"/>
                <a:cs typeface="Times New Roman" panose="02020603050405020304" pitchFamily="18" charset="0"/>
              </a:rPr>
            </a:br>
            <a:endParaRPr lang="en-GB"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FAC4E2D-A232-4E6D-931B-DAD6FF2CFDF1}"/>
              </a:ext>
            </a:extLst>
          </p:cNvPr>
          <p:cNvSpPr>
            <a:spLocks noGrp="1"/>
          </p:cNvSpPr>
          <p:nvPr>
            <p:ph idx="1"/>
          </p:nvPr>
        </p:nvSpPr>
        <p:spPr>
          <a:xfrm>
            <a:off x="1452880" y="1483360"/>
            <a:ext cx="10051732" cy="4427862"/>
          </a:xfrm>
        </p:spPr>
        <p:txBody>
          <a:bodyPr>
            <a:noAutofit/>
          </a:bodyPr>
          <a:lstStyle/>
          <a:p>
            <a:r>
              <a:rPr lang="en-GB" sz="2000" dirty="0">
                <a:latin typeface="Times New Roman" panose="02020603050405020304" pitchFamily="18" charset="0"/>
                <a:cs typeface="Times New Roman" panose="02020603050405020304" pitchFamily="18" charset="0"/>
              </a:rPr>
              <a:t>The culture of the African Americans is diverse from that of dominant groups and other minority groups. </a:t>
            </a:r>
          </a:p>
          <a:p>
            <a:r>
              <a:rPr lang="en-GB" sz="2000" dirty="0">
                <a:latin typeface="Times New Roman" panose="02020603050405020304" pitchFamily="18" charset="0"/>
                <a:cs typeface="Times New Roman" panose="02020603050405020304" pitchFamily="18" charset="0"/>
              </a:rPr>
              <a:t>The African Americans participated economic growth of America. Their culture is thus rooted in the historical experience they had in America (</a:t>
            </a:r>
            <a:r>
              <a:rPr lang="en-GB" sz="2000" dirty="0" err="1">
                <a:latin typeface="Times New Roman" panose="02020603050405020304" pitchFamily="18" charset="0"/>
                <a:cs typeface="Times New Roman" panose="02020603050405020304" pitchFamily="18" charset="0"/>
              </a:rPr>
              <a:t>Polikoff</a:t>
            </a:r>
            <a:r>
              <a:rPr lang="en-GB" sz="2000" dirty="0">
                <a:latin typeface="Times New Roman" panose="02020603050405020304" pitchFamily="18" charset="0"/>
                <a:cs typeface="Times New Roman" panose="02020603050405020304" pitchFamily="18" charset="0"/>
              </a:rPr>
              <a:t> &amp; </a:t>
            </a:r>
            <a:r>
              <a:rPr lang="en-GB" sz="2000" dirty="0" err="1">
                <a:latin typeface="Times New Roman" panose="02020603050405020304" pitchFamily="18" charset="0"/>
                <a:cs typeface="Times New Roman" panose="02020603050405020304" pitchFamily="18" charset="0"/>
              </a:rPr>
              <a:t>Lassar</a:t>
            </a:r>
            <a:r>
              <a:rPr lang="en-GB" sz="2000" dirty="0">
                <a:latin typeface="Times New Roman" panose="02020603050405020304" pitchFamily="18" charset="0"/>
                <a:cs typeface="Times New Roman" panose="02020603050405020304" pitchFamily="18" charset="0"/>
              </a:rPr>
              <a:t>, 2020). </a:t>
            </a:r>
          </a:p>
          <a:p>
            <a:r>
              <a:rPr lang="en-GB" sz="2000" dirty="0">
                <a:latin typeface="Times New Roman" panose="02020603050405020304" pitchFamily="18" charset="0"/>
                <a:cs typeface="Times New Roman" panose="02020603050405020304" pitchFamily="18" charset="0"/>
              </a:rPr>
              <a:t>There were elaborate rituals and ceremonies among the African-Americans. This culture was borrowed from the West African Countries who traditionally believed in spirits surrounding nature. </a:t>
            </a:r>
          </a:p>
          <a:p>
            <a:r>
              <a:rPr lang="en-GB" sz="2000" dirty="0">
                <a:latin typeface="Times New Roman" panose="02020603050405020304" pitchFamily="18" charset="0"/>
                <a:cs typeface="Times New Roman" panose="02020603050405020304" pitchFamily="18" charset="0"/>
              </a:rPr>
              <a:t>The environment was treated with care among the-African Americans.</a:t>
            </a:r>
          </a:p>
          <a:p>
            <a:r>
              <a:rPr lang="en-GB" sz="2000" dirty="0">
                <a:latin typeface="Times New Roman" panose="02020603050405020304" pitchFamily="18" charset="0"/>
                <a:cs typeface="Times New Roman" panose="02020603050405020304" pitchFamily="18" charset="0"/>
              </a:rPr>
              <a:t>It is interesting how they believed in the existence of a higher power who gave and took life. Their god was worshipped through offering and there were ancestral spirits who acted and intermediaries.</a:t>
            </a:r>
          </a:p>
          <a:p>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2563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5C325-AD2B-4AC6-94A3-6E7FC6AD078F}"/>
              </a:ext>
            </a:extLst>
          </p:cNvPr>
          <p:cNvSpPr>
            <a:spLocks noGrp="1"/>
          </p:cNvSpPr>
          <p:nvPr>
            <p:ph type="title"/>
          </p:nvPr>
        </p:nvSpPr>
        <p:spPr/>
        <p:txBody>
          <a:bodyPr/>
          <a:lstStyle/>
          <a:p>
            <a:pPr algn="ctr"/>
            <a:r>
              <a:rPr lang="en-GB" b="1" dirty="0">
                <a:latin typeface="Times New Roman" panose="02020603050405020304" pitchFamily="18" charset="0"/>
                <a:cs typeface="Times New Roman" panose="02020603050405020304" pitchFamily="18" charset="0"/>
              </a:rPr>
              <a:t>Key Facts</a:t>
            </a:r>
            <a:br>
              <a:rPr lang="en-GB" b="1" dirty="0">
                <a:latin typeface="Times New Roman" panose="02020603050405020304" pitchFamily="18" charset="0"/>
                <a:cs typeface="Times New Roman" panose="02020603050405020304" pitchFamily="18" charset="0"/>
              </a:rPr>
            </a:br>
            <a:endParaRPr lang="en-GB"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F3D7751-A7A7-425B-A6B9-D2D068950DD0}"/>
              </a:ext>
            </a:extLst>
          </p:cNvPr>
          <p:cNvSpPr>
            <a:spLocks noGrp="1"/>
          </p:cNvSpPr>
          <p:nvPr>
            <p:ph sz="half" idx="1"/>
          </p:nvPr>
        </p:nvSpPr>
        <p:spPr>
          <a:xfrm>
            <a:off x="1381760" y="1828800"/>
            <a:ext cx="5521316" cy="4082422"/>
          </a:xfrm>
        </p:spPr>
        <p:txBody>
          <a:bodyPr>
            <a:normAutofit fontScale="85000" lnSpcReduction="10000"/>
          </a:bodyPr>
          <a:lstStyle/>
          <a:p>
            <a:r>
              <a:rPr lang="en-GB" sz="2000" dirty="0">
                <a:latin typeface="Times New Roman" panose="02020603050405020304" pitchFamily="18" charset="0"/>
                <a:cs typeface="Times New Roman" panose="02020603050405020304" pitchFamily="18" charset="0"/>
              </a:rPr>
              <a:t>The Black Americans make about 13% of the US population  </a:t>
            </a:r>
          </a:p>
          <a:p>
            <a:r>
              <a:rPr lang="en-GB" sz="2000" dirty="0">
                <a:latin typeface="Times New Roman" panose="02020603050405020304" pitchFamily="18" charset="0"/>
                <a:cs typeface="Times New Roman" panose="02020603050405020304" pitchFamily="18" charset="0"/>
              </a:rPr>
              <a:t>The Black population in the US has been growing significantly in the United State. In 2019, there were 46.8 million people who self-identified as Black, making up roughly 14% of the country's population. This marks a 29% increase since 2000, when there were roughly 36.2 million Black Americans.</a:t>
            </a:r>
          </a:p>
          <a:p>
            <a:r>
              <a:rPr lang="en-GB" sz="2000" dirty="0">
                <a:latin typeface="Times New Roman" panose="02020603050405020304" pitchFamily="18" charset="0"/>
                <a:cs typeface="Times New Roman" panose="02020603050405020304" pitchFamily="18" charset="0"/>
              </a:rPr>
              <a:t>Being among the minority groups, the Blacks have been subjected to different form of discrimination based on the race.</a:t>
            </a:r>
          </a:p>
          <a:p>
            <a:r>
              <a:rPr lang="en-GB" sz="2000" dirty="0">
                <a:latin typeface="Times New Roman" panose="02020603050405020304" pitchFamily="18" charset="0"/>
                <a:cs typeface="Times New Roman" panose="02020603050405020304" pitchFamily="18" charset="0"/>
              </a:rPr>
              <a:t>The Africans had prominent spokes persons like Martin Luther King who ended up being assassinated and they were following the rights of their people.</a:t>
            </a:r>
          </a:p>
          <a:p>
            <a:endParaRPr lang="en-GB" sz="2000" dirty="0">
              <a:latin typeface="Times New Roman" panose="02020603050405020304" pitchFamily="18" charset="0"/>
              <a:cs typeface="Times New Roman" panose="02020603050405020304" pitchFamily="18" charset="0"/>
            </a:endParaRPr>
          </a:p>
        </p:txBody>
      </p:sp>
      <p:pic>
        <p:nvPicPr>
          <p:cNvPr id="11266" name="Picture 2">
            <a:extLst>
              <a:ext uri="{FF2B5EF4-FFF2-40B4-BE49-F238E27FC236}">
                <a16:creationId xmlns:a16="http://schemas.microsoft.com/office/drawing/2014/main" id="{64E37623-0869-4809-B51D-A0D512935B8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191375" y="1905000"/>
            <a:ext cx="4313238" cy="3418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7835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946CC-0CB4-42D9-BB25-AB4DAF035908}"/>
              </a:ext>
            </a:extLst>
          </p:cNvPr>
          <p:cNvSpPr>
            <a:spLocks noGrp="1"/>
          </p:cNvSpPr>
          <p:nvPr>
            <p:ph type="title"/>
          </p:nvPr>
        </p:nvSpPr>
        <p:spPr/>
        <p:txBody>
          <a:bodyPr/>
          <a:lstStyle/>
          <a:p>
            <a:pPr algn="ctr"/>
            <a:r>
              <a:rPr lang="en-GB" b="1" dirty="0">
                <a:latin typeface="Times New Roman" panose="02020603050405020304" pitchFamily="18" charset="0"/>
                <a:cs typeface="Times New Roman" panose="02020603050405020304" pitchFamily="18" charset="0"/>
              </a:rPr>
              <a:t>Key Facts </a:t>
            </a:r>
            <a:br>
              <a:rPr lang="en-GB" b="1" dirty="0">
                <a:latin typeface="Times New Roman" panose="02020603050405020304" pitchFamily="18" charset="0"/>
                <a:cs typeface="Times New Roman" panose="02020603050405020304" pitchFamily="18" charset="0"/>
              </a:rPr>
            </a:br>
            <a:endParaRPr lang="en-GB"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6201779-3150-45D7-A7F6-2ABDCB7FF30D}"/>
              </a:ext>
            </a:extLst>
          </p:cNvPr>
          <p:cNvSpPr>
            <a:spLocks noGrp="1"/>
          </p:cNvSpPr>
          <p:nvPr>
            <p:ph idx="1"/>
          </p:nvPr>
        </p:nvSpPr>
        <p:spPr/>
        <p:txBody>
          <a:bodyPr>
            <a:normAutofit/>
          </a:bodyPr>
          <a:lstStyle/>
          <a:p>
            <a:r>
              <a:rPr lang="en-GB" sz="2400" dirty="0">
                <a:latin typeface="Times New Roman" panose="02020603050405020304" pitchFamily="18" charset="0"/>
                <a:cs typeface="Times New Roman" panose="02020603050405020304" pitchFamily="18" charset="0"/>
              </a:rPr>
              <a:t>In terms of healthcare, the African-Americans have been having poor access and the is due to costly medication. </a:t>
            </a:r>
          </a:p>
          <a:p>
            <a:r>
              <a:rPr lang="en-GB" sz="2400" dirty="0">
                <a:latin typeface="Times New Roman" panose="02020603050405020304" pitchFamily="18" charset="0"/>
                <a:cs typeface="Times New Roman" panose="02020603050405020304" pitchFamily="18" charset="0"/>
              </a:rPr>
              <a:t>The incidences of poverty are associated with their participation in criminal activities and some of them are homeless even to date. </a:t>
            </a:r>
          </a:p>
          <a:p>
            <a:r>
              <a:rPr lang="en-GB" sz="2400" dirty="0">
                <a:latin typeface="Times New Roman" panose="02020603050405020304" pitchFamily="18" charset="0"/>
                <a:cs typeface="Times New Roman" panose="02020603050405020304" pitchFamily="18" charset="0"/>
              </a:rPr>
              <a:t>Incidences of racial discrimination among the Blacks have been existing in the US and this can be confirmed by the killing and harassment of the Blacks by police. </a:t>
            </a:r>
          </a:p>
          <a:p>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5142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A1B1-0C52-4BE7-AD9D-61C517B61CA1}"/>
              </a:ext>
            </a:extLst>
          </p:cNvPr>
          <p:cNvSpPr>
            <a:spLocks noGrp="1"/>
          </p:cNvSpPr>
          <p:nvPr>
            <p:ph type="title"/>
          </p:nvPr>
        </p:nvSpPr>
        <p:spPr/>
        <p:txBody>
          <a:bodyPr/>
          <a:lstStyle/>
          <a:p>
            <a:pPr algn="ctr"/>
            <a:r>
              <a:rPr lang="en-GB" b="1" dirty="0">
                <a:latin typeface="Times New Roman" panose="02020603050405020304" pitchFamily="18" charset="0"/>
                <a:cs typeface="Times New Roman" panose="02020603050405020304" pitchFamily="18" charset="0"/>
              </a:rPr>
              <a:t>Key Facts</a:t>
            </a:r>
            <a:br>
              <a:rPr lang="en-GB" b="1" dirty="0">
                <a:latin typeface="Times New Roman" panose="02020603050405020304" pitchFamily="18" charset="0"/>
                <a:cs typeface="Times New Roman" panose="02020603050405020304" pitchFamily="18" charset="0"/>
              </a:rPr>
            </a:br>
            <a:endParaRPr lang="en-GB"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82B57D2-E06F-4B7E-821F-92BA05500859}"/>
              </a:ext>
            </a:extLst>
          </p:cNvPr>
          <p:cNvSpPr>
            <a:spLocks noGrp="1"/>
          </p:cNvSpPr>
          <p:nvPr>
            <p:ph sz="half" idx="1"/>
          </p:nvPr>
        </p:nvSpPr>
        <p:spPr>
          <a:xfrm>
            <a:off x="1249680" y="1381760"/>
            <a:ext cx="5653396" cy="5242560"/>
          </a:xfrm>
        </p:spPr>
        <p:txBody>
          <a:bodyPr>
            <a:noAutofit/>
          </a:bodyPr>
          <a:lstStyle/>
          <a:p>
            <a:r>
              <a:rPr lang="en-GB" dirty="0">
                <a:latin typeface="Times New Roman" panose="02020603050405020304" pitchFamily="18" charset="0"/>
                <a:cs typeface="Times New Roman" panose="02020603050405020304" pitchFamily="18" charset="0"/>
              </a:rPr>
              <a:t>In the religious domain, most of the Black adults, approximately 66% are protestants, with about 21% unaffiliated by any particular religion, 6% Catholics, and 3% holding to non-Christian faiths.  </a:t>
            </a:r>
          </a:p>
          <a:p>
            <a:r>
              <a:rPr lang="en-GB" dirty="0">
                <a:latin typeface="Times New Roman" panose="02020603050405020304" pitchFamily="18" charset="0"/>
                <a:cs typeface="Times New Roman" panose="02020603050405020304" pitchFamily="18" charset="0"/>
              </a:rPr>
              <a:t>The vast majority of the Black population as of 2019 speaks English very well or only speaks English at home 96%, while almost nine-in-ten 89% speak only English at home (</a:t>
            </a:r>
            <a:r>
              <a:rPr lang="en-US" dirty="0">
                <a:latin typeface="Times New Roman" panose="02020603050405020304" pitchFamily="18" charset="0"/>
                <a:cs typeface="Times New Roman" panose="02020603050405020304" pitchFamily="18" charset="0"/>
              </a:rPr>
              <a:t>Tamir et al., 2021).</a:t>
            </a:r>
            <a:endParaRPr lang="en-GB"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Besides English, other languages spoken by the Black population ages 5 and older include Spanish 3%, French or Haitian Creole 2% and Amharic and other Ethiopian languages 1%.</a:t>
            </a:r>
          </a:p>
          <a:p>
            <a:r>
              <a:rPr lang="en-GB" dirty="0">
                <a:latin typeface="Times New Roman" panose="02020603050405020304" pitchFamily="18" charset="0"/>
                <a:cs typeface="Times New Roman" panose="02020603050405020304" pitchFamily="18" charset="0"/>
              </a:rPr>
              <a:t>In the education part, 23% of all Black adults ages 25 and older have a bachelor’s degree or more. A third 33% have completed some college as of 2019, and more than four-in-ten 44% have, at most, graduated from high school (</a:t>
            </a:r>
            <a:r>
              <a:rPr lang="en-US" dirty="0">
                <a:latin typeface="Times New Roman" panose="02020603050405020304" pitchFamily="18" charset="0"/>
                <a:cs typeface="Times New Roman" panose="02020603050405020304" pitchFamily="18" charset="0"/>
              </a:rPr>
              <a:t>Tamir et al., 2021).</a:t>
            </a:r>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pic>
        <p:nvPicPr>
          <p:cNvPr id="6146" name="Picture 2" descr="Chart showing that majority of Black adults identify as Protestant">
            <a:extLst>
              <a:ext uri="{FF2B5EF4-FFF2-40B4-BE49-F238E27FC236}">
                <a16:creationId xmlns:a16="http://schemas.microsoft.com/office/drawing/2014/main" id="{F33C95E1-6ABE-4D51-B59C-316F650B80A7}"/>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191375" y="1706880"/>
            <a:ext cx="4313238" cy="4204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2190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A28B3-BEE3-4F3C-86C4-02A16C6878CC}"/>
              </a:ext>
            </a:extLst>
          </p:cNvPr>
          <p:cNvSpPr>
            <a:spLocks noGrp="1"/>
          </p:cNvSpPr>
          <p:nvPr>
            <p:ph type="title"/>
          </p:nvPr>
        </p:nvSpPr>
        <p:spPr/>
        <p:txBody>
          <a:bodyPr>
            <a:normAutofit/>
          </a:bodyPr>
          <a:lstStyle/>
          <a:p>
            <a:pPr algn="ctr"/>
            <a:r>
              <a:rPr lang="en-GB" b="1" dirty="0">
                <a:latin typeface="Times New Roman" panose="02020603050405020304" pitchFamily="18" charset="0"/>
                <a:cs typeface="Times New Roman" panose="02020603050405020304" pitchFamily="18" charset="0"/>
              </a:rPr>
              <a:t>History of the African Americans in the U.S</a:t>
            </a:r>
            <a:br>
              <a:rPr lang="en-GB" b="1" dirty="0">
                <a:latin typeface="Times New Roman" panose="02020603050405020304" pitchFamily="18" charset="0"/>
                <a:cs typeface="Times New Roman" panose="02020603050405020304" pitchFamily="18" charset="0"/>
              </a:rPr>
            </a:br>
            <a:endParaRPr lang="en-GB"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7169514-0219-49CF-B1FE-13481F3BCC7E}"/>
              </a:ext>
            </a:extLst>
          </p:cNvPr>
          <p:cNvSpPr>
            <a:spLocks noGrp="1"/>
          </p:cNvSpPr>
          <p:nvPr>
            <p:ph sz="half" idx="1"/>
          </p:nvPr>
        </p:nvSpPr>
        <p:spPr>
          <a:xfrm>
            <a:off x="1066800" y="1991360"/>
            <a:ext cx="5836276" cy="3919862"/>
          </a:xfrm>
        </p:spPr>
        <p:txBody>
          <a:bodyPr>
            <a:noAutofit/>
          </a:bodyPr>
          <a:lstStyle/>
          <a:p>
            <a:r>
              <a:rPr lang="en-GB" sz="2000" dirty="0">
                <a:latin typeface="Times New Roman" panose="02020603050405020304" pitchFamily="18" charset="0"/>
                <a:cs typeface="Times New Roman" panose="02020603050405020304" pitchFamily="18" charset="0"/>
              </a:rPr>
              <a:t>The Africans worked with the Spanish and the Portuguese in their early exploration of America.</a:t>
            </a:r>
          </a:p>
          <a:p>
            <a:r>
              <a:rPr lang="en-GB" sz="2000" dirty="0">
                <a:latin typeface="Times New Roman" panose="02020603050405020304" pitchFamily="18" charset="0"/>
                <a:cs typeface="Times New Roman" panose="02020603050405020304" pitchFamily="18" charset="0"/>
              </a:rPr>
              <a:t>In the 16</a:t>
            </a:r>
            <a:r>
              <a:rPr lang="en-GB" sz="2000" baseline="30000" dirty="0">
                <a:latin typeface="Times New Roman" panose="02020603050405020304" pitchFamily="18" charset="0"/>
                <a:cs typeface="Times New Roman" panose="02020603050405020304" pitchFamily="18" charset="0"/>
              </a:rPr>
              <a:t>th</a:t>
            </a:r>
            <a:r>
              <a:rPr lang="en-GB" sz="2000" dirty="0">
                <a:latin typeface="Times New Roman" panose="02020603050405020304" pitchFamily="18" charset="0"/>
                <a:cs typeface="Times New Roman" panose="02020603050405020304" pitchFamily="18" charset="0"/>
              </a:rPr>
              <a:t> century, a few Black explorers settled in the area around Mississippi valley. </a:t>
            </a:r>
          </a:p>
          <a:p>
            <a:r>
              <a:rPr lang="en-GB" sz="2000" dirty="0">
                <a:latin typeface="Times New Roman" panose="02020603050405020304" pitchFamily="18" charset="0"/>
                <a:cs typeface="Times New Roman" panose="02020603050405020304" pitchFamily="18" charset="0"/>
              </a:rPr>
              <a:t>In the 17</a:t>
            </a:r>
            <a:r>
              <a:rPr lang="en-GB" sz="2000" baseline="30000" dirty="0">
                <a:latin typeface="Times New Roman" panose="02020603050405020304" pitchFamily="18" charset="0"/>
                <a:cs typeface="Times New Roman" panose="02020603050405020304" pitchFamily="18" charset="0"/>
              </a:rPr>
              <a:t>th</a:t>
            </a:r>
            <a:r>
              <a:rPr lang="en-GB" sz="2000" dirty="0">
                <a:latin typeface="Times New Roman" panose="02020603050405020304" pitchFamily="18" charset="0"/>
                <a:cs typeface="Times New Roman" panose="02020603050405020304" pitchFamily="18" charset="0"/>
              </a:rPr>
              <a:t> century, the Blacks were taken as slaves to provided free labour to their masters in part of Virginia (</a:t>
            </a:r>
            <a:r>
              <a:rPr lang="en-GB" sz="2000" dirty="0" err="1">
                <a:latin typeface="Times New Roman" panose="02020603050405020304" pitchFamily="18" charset="0"/>
                <a:cs typeface="Times New Roman" panose="02020603050405020304" pitchFamily="18" charset="0"/>
              </a:rPr>
              <a:t>Polikoff</a:t>
            </a:r>
            <a:r>
              <a:rPr lang="en-GB" sz="2000" dirty="0">
                <a:latin typeface="Times New Roman" panose="02020603050405020304" pitchFamily="18" charset="0"/>
                <a:cs typeface="Times New Roman" panose="02020603050405020304" pitchFamily="18" charset="0"/>
              </a:rPr>
              <a:t> &amp; </a:t>
            </a:r>
            <a:r>
              <a:rPr lang="en-GB" sz="2000" dirty="0" err="1">
                <a:latin typeface="Times New Roman" panose="02020603050405020304" pitchFamily="18" charset="0"/>
                <a:cs typeface="Times New Roman" panose="02020603050405020304" pitchFamily="18" charset="0"/>
              </a:rPr>
              <a:t>Lassar</a:t>
            </a:r>
            <a:r>
              <a:rPr lang="en-GB" sz="2000" dirty="0">
                <a:latin typeface="Times New Roman" panose="02020603050405020304" pitchFamily="18" charset="0"/>
                <a:cs typeface="Times New Roman" panose="02020603050405020304" pitchFamily="18" charset="0"/>
              </a:rPr>
              <a:t>, 2020).</a:t>
            </a:r>
          </a:p>
          <a:p>
            <a:r>
              <a:rPr lang="en-GB" sz="2000" dirty="0">
                <a:latin typeface="Times New Roman" panose="02020603050405020304" pitchFamily="18" charset="0"/>
                <a:cs typeface="Times New Roman" panose="02020603050405020304" pitchFamily="18" charset="0"/>
              </a:rPr>
              <a:t>Approximately 430,000 Africans Americans came to the US through enslavement and majority of them were taken from Western African countries.</a:t>
            </a:r>
          </a:p>
          <a:p>
            <a:r>
              <a:rPr lang="en-GB" sz="2000" dirty="0">
                <a:latin typeface="Times New Roman" panose="02020603050405020304" pitchFamily="18" charset="0"/>
                <a:cs typeface="Times New Roman" panose="02020603050405020304" pitchFamily="18" charset="0"/>
              </a:rPr>
              <a:t>The skin </a:t>
            </a:r>
            <a:r>
              <a:rPr lang="en-GB" sz="2000" dirty="0" err="1">
                <a:latin typeface="Times New Roman" panose="02020603050405020304" pitchFamily="18" charset="0"/>
                <a:cs typeface="Times New Roman" panose="02020603050405020304" pitchFamily="18" charset="0"/>
              </a:rPr>
              <a:t>color</a:t>
            </a:r>
            <a:r>
              <a:rPr lang="en-GB" sz="2000" dirty="0">
                <a:latin typeface="Times New Roman" panose="02020603050405020304" pitchFamily="18" charset="0"/>
                <a:cs typeface="Times New Roman" panose="02020603050405020304" pitchFamily="18" charset="0"/>
              </a:rPr>
              <a:t> of Blacks is much different from that of the Native Americans and thus they were easily distinguished. </a:t>
            </a:r>
          </a:p>
          <a:p>
            <a:r>
              <a:rPr lang="en-GB" sz="2000" dirty="0">
                <a:latin typeface="Times New Roman" panose="02020603050405020304" pitchFamily="18" charset="0"/>
                <a:cs typeface="Times New Roman" panose="02020603050405020304" pitchFamily="18" charset="0"/>
              </a:rPr>
              <a:t> </a:t>
            </a:r>
          </a:p>
          <a:p>
            <a:endParaRPr lang="en-GB" sz="2000" dirty="0">
              <a:latin typeface="Times New Roman" panose="02020603050405020304" pitchFamily="18" charset="0"/>
              <a:cs typeface="Times New Roman" panose="02020603050405020304" pitchFamily="18" charset="0"/>
            </a:endParaRPr>
          </a:p>
        </p:txBody>
      </p:sp>
      <p:pic>
        <p:nvPicPr>
          <p:cNvPr id="7170" name="Picture 2" descr="African American History - eDynamic Learning">
            <a:extLst>
              <a:ext uri="{FF2B5EF4-FFF2-40B4-BE49-F238E27FC236}">
                <a16:creationId xmlns:a16="http://schemas.microsoft.com/office/drawing/2014/main" id="{79B270FF-A921-4CAB-AE74-11339331FB52}"/>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020560" y="1991360"/>
            <a:ext cx="3860800" cy="3919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6298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7DDAB-0FC1-4725-A61D-A7DB17DAC5BF}"/>
              </a:ext>
            </a:extLst>
          </p:cNvPr>
          <p:cNvSpPr>
            <a:spLocks noGrp="1"/>
          </p:cNvSpPr>
          <p:nvPr>
            <p:ph type="title"/>
          </p:nvPr>
        </p:nvSpPr>
        <p:spPr/>
        <p:txBody>
          <a:bodyPr>
            <a:normAutofit/>
          </a:bodyPr>
          <a:lstStyle/>
          <a:p>
            <a:pPr algn="ctr"/>
            <a:r>
              <a:rPr lang="en-GB" b="1" dirty="0">
                <a:latin typeface="Times New Roman" panose="02020603050405020304" pitchFamily="18" charset="0"/>
                <a:cs typeface="Times New Roman" panose="02020603050405020304" pitchFamily="18" charset="0"/>
              </a:rPr>
              <a:t>History of the African Americans in the U.S</a:t>
            </a:r>
            <a:br>
              <a:rPr lang="en-GB" b="1" dirty="0">
                <a:latin typeface="Times New Roman" panose="02020603050405020304" pitchFamily="18" charset="0"/>
                <a:cs typeface="Times New Roman" panose="02020603050405020304" pitchFamily="18" charset="0"/>
              </a:rPr>
            </a:br>
            <a:endParaRPr lang="en-GB"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5B21CBB-210C-447E-AE8C-18146C65F697}"/>
              </a:ext>
            </a:extLst>
          </p:cNvPr>
          <p:cNvSpPr>
            <a:spLocks noGrp="1"/>
          </p:cNvSpPr>
          <p:nvPr>
            <p:ph sz="half" idx="1"/>
          </p:nvPr>
        </p:nvSpPr>
        <p:spPr>
          <a:xfrm>
            <a:off x="1066801" y="1493520"/>
            <a:ext cx="5836276" cy="4417702"/>
          </a:xfrm>
        </p:spPr>
        <p:txBody>
          <a:bodyPr>
            <a:noAutofit/>
          </a:bodyPr>
          <a:lstStyle/>
          <a:p>
            <a:r>
              <a:rPr lang="en-GB" dirty="0">
                <a:latin typeface="Times New Roman" panose="02020603050405020304" pitchFamily="18" charset="0"/>
                <a:cs typeface="Times New Roman" panose="02020603050405020304" pitchFamily="18" charset="0"/>
              </a:rPr>
              <a:t>There is and saying developed that </a:t>
            </a:r>
            <a:r>
              <a:rPr lang="en-US" dirty="0">
                <a:latin typeface="Times New Roman" panose="02020603050405020304" pitchFamily="18" charset="0"/>
                <a:cs typeface="Times New Roman" panose="02020603050405020304" pitchFamily="18" charset="0"/>
              </a:rPr>
              <a:t>“the history of African-Americans in the history of America.”</a:t>
            </a:r>
            <a:endParaRPr lang="en-GB"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saying is based on the fact that the fast growth of American was based on services of the Blacks, especially through labor. </a:t>
            </a:r>
            <a:endParaRPr lang="en-GB"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Blacks were significant in the development of Southern Speech, folklore, dances, music and food and this was blended with that of Native-Americans </a:t>
            </a:r>
            <a:r>
              <a:rPr lang="en-GB" dirty="0">
                <a:latin typeface="Times New Roman" panose="02020603050405020304" pitchFamily="18" charset="0"/>
                <a:cs typeface="Times New Roman" panose="02020603050405020304" pitchFamily="18" charset="0"/>
              </a:rPr>
              <a:t>(</a:t>
            </a:r>
            <a:r>
              <a:rPr lang="en-GB" dirty="0" err="1">
                <a:latin typeface="Times New Roman" panose="02020603050405020304" pitchFamily="18" charset="0"/>
                <a:cs typeface="Times New Roman" panose="02020603050405020304" pitchFamily="18" charset="0"/>
              </a:rPr>
              <a:t>Polikoff</a:t>
            </a:r>
            <a:r>
              <a:rPr lang="en-GB" dirty="0">
                <a:latin typeface="Times New Roman" panose="02020603050405020304" pitchFamily="18" charset="0"/>
                <a:cs typeface="Times New Roman" panose="02020603050405020304" pitchFamily="18" charset="0"/>
              </a:rPr>
              <a:t> &amp; </a:t>
            </a:r>
            <a:r>
              <a:rPr lang="en-GB" dirty="0" err="1">
                <a:latin typeface="Times New Roman" panose="02020603050405020304" pitchFamily="18" charset="0"/>
                <a:cs typeface="Times New Roman" panose="02020603050405020304" pitchFamily="18" charset="0"/>
              </a:rPr>
              <a:t>Lassar</a:t>
            </a:r>
            <a:r>
              <a:rPr lang="en-GB" dirty="0">
                <a:latin typeface="Times New Roman" panose="02020603050405020304" pitchFamily="18" charset="0"/>
                <a:cs typeface="Times New Roman" panose="02020603050405020304" pitchFamily="18" charset="0"/>
              </a:rPr>
              <a:t>, 2020).</a:t>
            </a:r>
          </a:p>
          <a:p>
            <a:r>
              <a:rPr lang="en-US" dirty="0">
                <a:latin typeface="Times New Roman" panose="02020603050405020304" pitchFamily="18" charset="0"/>
                <a:cs typeface="Times New Roman" panose="02020603050405020304" pitchFamily="18" charset="0"/>
              </a:rPr>
              <a:t>Overtime changes happened and slave trade was abolished followed by slavery. This was ended after the bloodiest Civil War.</a:t>
            </a:r>
            <a:endParaRPr lang="en-GB"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Since 1870, when Senator Hiram Revels of Mississippi and Representative Joseph Rainey of South Carolina became the first African Americans to serve in Congress, a total of 173 African Americans have served as U.S. Representatives, Delegates, or Senators.</a:t>
            </a:r>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pic>
        <p:nvPicPr>
          <p:cNvPr id="8194" name="Picture 2" descr="15 Black Dancers Who Changed American Dance - Klein ISD Newsroom">
            <a:extLst>
              <a:ext uri="{FF2B5EF4-FFF2-40B4-BE49-F238E27FC236}">
                <a16:creationId xmlns:a16="http://schemas.microsoft.com/office/drawing/2014/main" id="{D9CDB5DF-F22B-42EE-9D3A-BE8446000379}"/>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609840" y="1666240"/>
            <a:ext cx="3403600" cy="4237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0835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F1E73-F27C-4D81-830B-CE5F94EFC019}"/>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Relevant Legislations</a:t>
            </a:r>
            <a:br>
              <a:rPr lang="en-GB" dirty="0"/>
            </a:br>
            <a:endParaRPr lang="en-GB" dirty="0"/>
          </a:p>
        </p:txBody>
      </p:sp>
      <p:sp>
        <p:nvSpPr>
          <p:cNvPr id="3" name="Content Placeholder 2">
            <a:extLst>
              <a:ext uri="{FF2B5EF4-FFF2-40B4-BE49-F238E27FC236}">
                <a16:creationId xmlns:a16="http://schemas.microsoft.com/office/drawing/2014/main" id="{29B58319-2063-4E7F-867B-2CE1280908F8}"/>
              </a:ext>
            </a:extLst>
          </p:cNvPr>
          <p:cNvSpPr>
            <a:spLocks noGrp="1"/>
          </p:cNvSpPr>
          <p:nvPr>
            <p:ph idx="1"/>
          </p:nvPr>
        </p:nvSpPr>
        <p:spPr>
          <a:xfrm>
            <a:off x="1635760" y="1798320"/>
            <a:ext cx="9868852" cy="4112902"/>
          </a:xfrm>
        </p:spPr>
        <p:txBody>
          <a:bodyPr>
            <a:noAutofit/>
          </a:bodyPr>
          <a:lstStyle/>
          <a:p>
            <a:r>
              <a:rPr lang="en-US" sz="2000" dirty="0">
                <a:latin typeface="Times New Roman" panose="02020603050405020304" pitchFamily="18" charset="0"/>
                <a:cs typeface="Times New Roman" panose="02020603050405020304" pitchFamily="18" charset="0"/>
              </a:rPr>
              <a:t>The initial legislations in relation to the African Americans were focused on the elimination of slavery.</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In 1807 President Thomas Jefferson signed legislation that was intended to eliminate slave trade and this was the beginning of domestic slave trade among the people of U.S. (</a:t>
            </a:r>
            <a:r>
              <a:rPr lang="en-GB" sz="2000" dirty="0" err="1">
                <a:latin typeface="Times New Roman" panose="02020603050405020304" pitchFamily="18" charset="0"/>
                <a:cs typeface="Times New Roman" panose="02020603050405020304" pitchFamily="18" charset="0"/>
              </a:rPr>
              <a:t>Stooksbury</a:t>
            </a:r>
            <a:r>
              <a:rPr lang="en-GB" sz="2000" dirty="0">
                <a:latin typeface="Times New Roman" panose="02020603050405020304" pitchFamily="18" charset="0"/>
                <a:cs typeface="Times New Roman" panose="02020603050405020304" pitchFamily="18" charset="0"/>
              </a:rPr>
              <a:t> et al., 2017).  </a:t>
            </a:r>
          </a:p>
          <a:p>
            <a:r>
              <a:rPr lang="en-US" sz="2000" dirty="0">
                <a:latin typeface="Times New Roman" panose="02020603050405020304" pitchFamily="18" charset="0"/>
                <a:cs typeface="Times New Roman" panose="02020603050405020304" pitchFamily="18" charset="0"/>
              </a:rPr>
              <a:t>The laws referred to as slave codes were looked upon to regulate the slave systems and promoted absolute control by their masters with total submission by the slave. </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slave codes prevented the Africans from learning to read or write and allowed corporal punishment by their masters (</a:t>
            </a:r>
            <a:r>
              <a:rPr lang="en-GB" sz="2000" dirty="0" err="1">
                <a:latin typeface="Times New Roman" panose="02020603050405020304" pitchFamily="18" charset="0"/>
                <a:cs typeface="Times New Roman" panose="02020603050405020304" pitchFamily="18" charset="0"/>
              </a:rPr>
              <a:t>Stooksbury</a:t>
            </a:r>
            <a:r>
              <a:rPr lang="en-GB" sz="2000" dirty="0">
                <a:latin typeface="Times New Roman" panose="02020603050405020304" pitchFamily="18" charset="0"/>
                <a:cs typeface="Times New Roman" panose="02020603050405020304" pitchFamily="18" charset="0"/>
              </a:rPr>
              <a:t> et al., 2017).</a:t>
            </a:r>
          </a:p>
          <a:p>
            <a:r>
              <a:rPr lang="en-US" sz="2000" dirty="0">
                <a:latin typeface="Times New Roman" panose="02020603050405020304" pitchFamily="18" charset="0"/>
                <a:cs typeface="Times New Roman" panose="02020603050405020304" pitchFamily="18" charset="0"/>
              </a:rPr>
              <a:t>The Second Morrill Act of 1980 allowed the Blacks to acquired education, even higher education with public support.</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2748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908A6-075A-419C-8D72-E3C849419665}"/>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Relevant Legislations </a:t>
            </a:r>
            <a:br>
              <a:rPr lang="en-GB" b="1" dirty="0">
                <a:latin typeface="Times New Roman" panose="02020603050405020304" pitchFamily="18" charset="0"/>
                <a:cs typeface="Times New Roman" panose="02020603050405020304" pitchFamily="18" charset="0"/>
              </a:rPr>
            </a:br>
            <a:endParaRPr lang="en-GB"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A2BB231-5705-446E-AD79-4E0725B678DD}"/>
              </a:ext>
            </a:extLst>
          </p:cNvPr>
          <p:cNvSpPr>
            <a:spLocks noGrp="1"/>
          </p:cNvSpPr>
          <p:nvPr>
            <p:ph sz="half" idx="1"/>
          </p:nvPr>
        </p:nvSpPr>
        <p:spPr>
          <a:xfrm>
            <a:off x="1005840" y="1615440"/>
            <a:ext cx="5897236" cy="4295782"/>
          </a:xfrm>
        </p:spPr>
        <p:txBody>
          <a:bodyPr>
            <a:noAutofit/>
          </a:bodyPr>
          <a:lstStyle/>
          <a:p>
            <a:r>
              <a:rPr lang="en-US" dirty="0">
                <a:latin typeface="Times New Roman" panose="02020603050405020304" pitchFamily="18" charset="0"/>
                <a:cs typeface="Times New Roman" panose="02020603050405020304" pitchFamily="18" charset="0"/>
              </a:rPr>
              <a:t>The Civil Rights Act of 1865 was mainly intended, in the wake of the American Civil War, to protect the civil rights of persons of African descent born in or brought to the United States (</a:t>
            </a:r>
            <a:r>
              <a:rPr lang="en-GB" dirty="0" err="1">
                <a:latin typeface="Times New Roman" panose="02020603050405020304" pitchFamily="18" charset="0"/>
                <a:cs typeface="Times New Roman" panose="02020603050405020304" pitchFamily="18" charset="0"/>
              </a:rPr>
              <a:t>Stooksbury</a:t>
            </a:r>
            <a:r>
              <a:rPr lang="en-GB" dirty="0">
                <a:latin typeface="Times New Roman" panose="02020603050405020304" pitchFamily="18" charset="0"/>
                <a:cs typeface="Times New Roman" panose="02020603050405020304" pitchFamily="18" charset="0"/>
              </a:rPr>
              <a:t> et al., 2017).  </a:t>
            </a:r>
          </a:p>
          <a:p>
            <a:r>
              <a:rPr lang="en-US" dirty="0">
                <a:latin typeface="Times New Roman" panose="02020603050405020304" pitchFamily="18" charset="0"/>
                <a:cs typeface="Times New Roman" panose="02020603050405020304" pitchFamily="18" charset="0"/>
              </a:rPr>
              <a:t>The Civil Rights Act of 1875 was aimed at protecting African American from deprivation of the minimal rights of citizenship.</a:t>
            </a:r>
            <a:endParaRPr lang="en-GB"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Voting Rights Act of 1965 outlawed all discriminatory in voting practices all across the USA. </a:t>
            </a:r>
            <a:endParaRPr lang="en-GB"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most significant legislation in African American history that is much applicable even in the modern days is Article VII of 1964 that warns against all forms of employee discrimination based on race, gender or religion (</a:t>
            </a:r>
            <a:r>
              <a:rPr lang="en-GB" dirty="0" err="1">
                <a:latin typeface="Times New Roman" panose="02020603050405020304" pitchFamily="18" charset="0"/>
                <a:cs typeface="Times New Roman" panose="02020603050405020304" pitchFamily="18" charset="0"/>
              </a:rPr>
              <a:t>Stooksbury</a:t>
            </a:r>
            <a:r>
              <a:rPr lang="en-GB" dirty="0">
                <a:latin typeface="Times New Roman" panose="02020603050405020304" pitchFamily="18" charset="0"/>
                <a:cs typeface="Times New Roman" panose="02020603050405020304" pitchFamily="18" charset="0"/>
              </a:rPr>
              <a:t> et al., 2017). </a:t>
            </a:r>
          </a:p>
          <a:p>
            <a:endParaRPr lang="en-GB" dirty="0">
              <a:latin typeface="Times New Roman" panose="02020603050405020304" pitchFamily="18" charset="0"/>
              <a:cs typeface="Times New Roman" panose="02020603050405020304" pitchFamily="18" charset="0"/>
            </a:endParaRPr>
          </a:p>
        </p:txBody>
      </p:sp>
      <p:pic>
        <p:nvPicPr>
          <p:cNvPr id="9218" name="Picture 2" descr="New DocsTeach Activity: The Civil Rights Act of 1964 and the Equal  Employment Opportunity Commission – Education Updates">
            <a:extLst>
              <a:ext uri="{FF2B5EF4-FFF2-40B4-BE49-F238E27FC236}">
                <a16:creationId xmlns:a16="http://schemas.microsoft.com/office/drawing/2014/main" id="{4F6CBB5B-F8B1-437B-993B-1B56B55C387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204869" y="1615440"/>
            <a:ext cx="4286250" cy="447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153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96DCE-CA9C-4834-A0C6-021646B4D4CD}"/>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Population of African Americans</a:t>
            </a:r>
            <a:br>
              <a:rPr lang="en-GB" b="1" dirty="0">
                <a:latin typeface="Times New Roman" panose="02020603050405020304" pitchFamily="18" charset="0"/>
                <a:cs typeface="Times New Roman" panose="02020603050405020304" pitchFamily="18" charset="0"/>
              </a:rPr>
            </a:br>
            <a:endParaRPr lang="en-GB"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6EA9B9B-EF41-4BD4-9F00-30E0E534CD0E}"/>
              </a:ext>
            </a:extLst>
          </p:cNvPr>
          <p:cNvSpPr>
            <a:spLocks noGrp="1"/>
          </p:cNvSpPr>
          <p:nvPr>
            <p:ph sz="half" idx="1"/>
          </p:nvPr>
        </p:nvSpPr>
        <p:spPr>
          <a:xfrm>
            <a:off x="1859280" y="1788160"/>
            <a:ext cx="5043796" cy="4123062"/>
          </a:xfrm>
        </p:spPr>
        <p:txBody>
          <a:bodyPr>
            <a:normAutofit fontScale="92500" lnSpcReduction="20000"/>
          </a:bodyPr>
          <a:lstStyle/>
          <a:p>
            <a:r>
              <a:rPr lang="en-US" sz="2000" dirty="0">
                <a:latin typeface="Times New Roman" panose="02020603050405020304" pitchFamily="18" charset="0"/>
                <a:cs typeface="Times New Roman" panose="02020603050405020304" pitchFamily="18" charset="0"/>
              </a:rPr>
              <a:t>The population of Blacks in US was 46.8 million people in 2019.</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In 2000, the Black population was roughly 36.2 million people and this implies that it is the fastest growing population in the U.S </a:t>
            </a:r>
            <a:r>
              <a:rPr lang="en-GB"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Tamir et al., 2021).</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increase over the two decades amounts to about 29% and this is a high rate.</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At least 4.6 million Blacks were outside U.S. and this amount to 10% of the Black foreign population.</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Over the last 2 decades, there have been a significant increase in the number of Black foreign population by approximately 7% </a:t>
            </a:r>
            <a:r>
              <a:rPr lang="en-GB"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Tamir et al., 2021).</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1026" name="Picture 2" descr="Chart showing that the U.S. Black population has grown by 29% since 2000">
            <a:extLst>
              <a:ext uri="{FF2B5EF4-FFF2-40B4-BE49-F238E27FC236}">
                <a16:creationId xmlns:a16="http://schemas.microsoft.com/office/drawing/2014/main" id="{47463D4A-4696-4A4A-B09C-D60132C5DAA0}"/>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903076" y="1981200"/>
            <a:ext cx="4601537" cy="3688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860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20E49-6759-4128-ADCD-EC822C07301C}"/>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Population of African Americans</a:t>
            </a:r>
            <a:endParaRPr lang="en-GB" dirty="0"/>
          </a:p>
        </p:txBody>
      </p:sp>
      <p:sp>
        <p:nvSpPr>
          <p:cNvPr id="3" name="Content Placeholder 2">
            <a:extLst>
              <a:ext uri="{FF2B5EF4-FFF2-40B4-BE49-F238E27FC236}">
                <a16:creationId xmlns:a16="http://schemas.microsoft.com/office/drawing/2014/main" id="{29B99976-883C-4941-8C59-C538819FAF28}"/>
              </a:ext>
            </a:extLst>
          </p:cNvPr>
          <p:cNvSpPr>
            <a:spLocks noGrp="1"/>
          </p:cNvSpPr>
          <p:nvPr>
            <p:ph idx="1"/>
          </p:nvPr>
        </p:nvSpPr>
        <p:spPr>
          <a:xfrm>
            <a:off x="1615440" y="2133600"/>
            <a:ext cx="9889172" cy="3777622"/>
          </a:xfrm>
        </p:spPr>
        <p:txBody>
          <a:bodyPr>
            <a:normAutofit/>
          </a:bodyPr>
          <a:lstStyle/>
          <a:p>
            <a:r>
              <a:rPr lang="en-US" sz="2000" dirty="0">
                <a:latin typeface="Times New Roman" panose="02020603050405020304" pitchFamily="18" charset="0"/>
                <a:cs typeface="Times New Roman" panose="02020603050405020304" pitchFamily="18" charset="0"/>
              </a:rPr>
              <a:t>The U.S. Black population is young and increasing. The median age of Black people in 2019 was 32, six years younger than the U.S. population’s median age of 38. </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About 30% of the whole Black population was under the age of 20 and 11% were 65 or older.</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At least a third of the U.S. Black population 35% was 22 years or younger in 2019 </a:t>
            </a:r>
            <a:r>
              <a:rPr lang="en-GB"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Tamir et al., 2021).</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An extra 23% were Millennials, implying that about 58% of all Black Americans were age 38 or younger in 2019.</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overall fertility rate among Black women ages 15 to 44 is 5.9%.</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816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3C375-73D5-4883-8C82-18ABD76C44CC}"/>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Education, Employment, and Earnings</a:t>
            </a:r>
            <a:br>
              <a:rPr lang="en-GB" b="1" dirty="0">
                <a:latin typeface="Times New Roman" panose="02020603050405020304" pitchFamily="18" charset="0"/>
                <a:cs typeface="Times New Roman" panose="02020603050405020304" pitchFamily="18" charset="0"/>
              </a:rPr>
            </a:br>
            <a:endParaRPr lang="en-GB"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E7E1DFD-CBDF-4464-9320-72217C675CDE}"/>
              </a:ext>
            </a:extLst>
          </p:cNvPr>
          <p:cNvSpPr>
            <a:spLocks noGrp="1"/>
          </p:cNvSpPr>
          <p:nvPr>
            <p:ph sz="half" idx="1"/>
          </p:nvPr>
        </p:nvSpPr>
        <p:spPr>
          <a:xfrm>
            <a:off x="1381760" y="1788160"/>
            <a:ext cx="5521316" cy="4123062"/>
          </a:xfrm>
        </p:spPr>
        <p:txBody>
          <a:bodyPr>
            <a:normAutofit fontScale="92500" lnSpcReduction="10000"/>
          </a:bodyPr>
          <a:lstStyle/>
          <a:p>
            <a:pPr marL="0" indent="0">
              <a:buNone/>
            </a:pPr>
            <a:r>
              <a:rPr lang="en-US" sz="2000" b="1" dirty="0">
                <a:latin typeface="Times New Roman" panose="02020603050405020304" pitchFamily="18" charset="0"/>
                <a:cs typeface="Times New Roman" panose="02020603050405020304" pitchFamily="18" charset="0"/>
              </a:rPr>
              <a:t>Education</a:t>
            </a:r>
            <a:endParaRPr lang="en-GB" sz="2000" b="1"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In the last decade, the school dropout rates of the African Americans were high. </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Poverty is the primary cause of school dropout among the Blacks in America.</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In 2018, about 32%, a third of Black students lived in poverty, compared with 10% of white students in families living in poverty (</a:t>
            </a:r>
            <a:r>
              <a:rPr lang="en-US" sz="2000" dirty="0">
                <a:latin typeface="Times New Roman" panose="02020603050405020304" pitchFamily="18" charset="0"/>
                <a:cs typeface="Times New Roman" panose="02020603050405020304" pitchFamily="18" charset="0"/>
              </a:rPr>
              <a:t>Tamir et al., 2021).  </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The fraction of Black students who lived in families where the highest level of education accomplished by either parent was a bachelor’s or higher degree was 27%, compared with 69% of Asian students and 53% of white students. </a:t>
            </a:r>
          </a:p>
          <a:p>
            <a:endParaRPr lang="en-GB" sz="2000" dirty="0">
              <a:latin typeface="Times New Roman" panose="02020603050405020304" pitchFamily="18" charset="0"/>
              <a:cs typeface="Times New Roman" panose="02020603050405020304" pitchFamily="18" charset="0"/>
            </a:endParaRPr>
          </a:p>
        </p:txBody>
      </p:sp>
      <p:pic>
        <p:nvPicPr>
          <p:cNvPr id="5" name="Content Placeholder 4" descr="Percentage of Black students from families living in poverty, by parents’ education level or family structure ">
            <a:extLst>
              <a:ext uri="{FF2B5EF4-FFF2-40B4-BE49-F238E27FC236}">
                <a16:creationId xmlns:a16="http://schemas.microsoft.com/office/drawing/2014/main" id="{FD20E601-AC97-4592-9BFE-C59A8890BD9F}"/>
              </a:ext>
            </a:extLst>
          </p:cNvPr>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191375" y="1981200"/>
            <a:ext cx="4313238" cy="4033520"/>
          </a:xfrm>
          <a:prstGeom prst="rect">
            <a:avLst/>
          </a:prstGeom>
          <a:noFill/>
          <a:ln>
            <a:noFill/>
          </a:ln>
        </p:spPr>
      </p:pic>
    </p:spTree>
    <p:extLst>
      <p:ext uri="{BB962C8B-B14F-4D97-AF65-F5344CB8AC3E}">
        <p14:creationId xmlns:p14="http://schemas.microsoft.com/office/powerpoint/2010/main" val="2749755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C0EA0-C691-4C47-AAA0-7654272A80E0}"/>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Employment and Earnings</a:t>
            </a:r>
            <a:br>
              <a:rPr lang="en-GB" b="1" dirty="0">
                <a:latin typeface="Times New Roman" panose="02020603050405020304" pitchFamily="18" charset="0"/>
                <a:cs typeface="Times New Roman" panose="02020603050405020304" pitchFamily="18" charset="0"/>
              </a:rPr>
            </a:br>
            <a:endParaRPr lang="en-GB"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3763029-02C7-4933-BCB5-1D6118A5E9D0}"/>
              </a:ext>
            </a:extLst>
          </p:cNvPr>
          <p:cNvSpPr>
            <a:spLocks noGrp="1"/>
          </p:cNvSpPr>
          <p:nvPr>
            <p:ph sz="half" idx="1"/>
          </p:nvPr>
        </p:nvSpPr>
        <p:spPr>
          <a:xfrm>
            <a:off x="1351280" y="1442720"/>
            <a:ext cx="5551796" cy="5120640"/>
          </a:xfrm>
        </p:spPr>
        <p:txBody>
          <a:bodyPr>
            <a:noAutofit/>
          </a:bodyPr>
          <a:lstStyle/>
          <a:p>
            <a:r>
              <a:rPr lang="en-US" sz="2000" dirty="0">
                <a:latin typeface="Times New Roman" panose="02020603050405020304" pitchFamily="18" charset="0"/>
                <a:cs typeface="Times New Roman" panose="02020603050405020304" pitchFamily="18" charset="0"/>
              </a:rPr>
              <a:t>Jobs are necessary for fighting poverty among Black Americans.</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Blacks’ unemployment rate has fallen in the recent past from about 16.6% in 2020 to about 13.2% by the start of 2021 </a:t>
            </a:r>
            <a:r>
              <a:rPr lang="en-GB"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Tamir et al., 2021).</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African Americans have consistently shown an unemployment rate double that of whites.</a:t>
            </a:r>
          </a:p>
          <a:p>
            <a:r>
              <a:rPr lang="en-GB" sz="2000" dirty="0">
                <a:latin typeface="Times New Roman" panose="02020603050405020304" pitchFamily="18" charset="0"/>
                <a:cs typeface="Times New Roman" panose="02020603050405020304" pitchFamily="18" charset="0"/>
              </a:rPr>
              <a:t>The median household income for Black homes in 2019 was $44,000, and this implies that half of households headed by a Black person earn more than that and half earn less.</a:t>
            </a:r>
          </a:p>
          <a:p>
            <a:r>
              <a:rPr lang="en-GB" sz="2000" dirty="0">
                <a:latin typeface="Times New Roman" panose="02020603050405020304" pitchFamily="18" charset="0"/>
                <a:cs typeface="Times New Roman" panose="02020603050405020304" pitchFamily="18" charset="0"/>
              </a:rPr>
              <a:t>Wider examination displays that more than half, 54% of Black households earn less than $50,000, while 46% make $50,000 or more (</a:t>
            </a:r>
            <a:r>
              <a:rPr lang="en-US" sz="2000" dirty="0">
                <a:latin typeface="Times New Roman" panose="02020603050405020304" pitchFamily="18" charset="0"/>
                <a:cs typeface="Times New Roman" panose="02020603050405020304" pitchFamily="18" charset="0"/>
              </a:rPr>
              <a:t>Tamir et al., 2021).</a:t>
            </a:r>
            <a:r>
              <a:rPr lang="en-GB" sz="2000" dirty="0">
                <a:latin typeface="Times New Roman" panose="02020603050405020304" pitchFamily="18" charset="0"/>
                <a:cs typeface="Times New Roman" panose="02020603050405020304" pitchFamily="18" charset="0"/>
              </a:rPr>
              <a:t> Almost three-in-ten 28% make $75,000 or more, plus 18% that earn $100,000 or extra.</a:t>
            </a:r>
          </a:p>
          <a:p>
            <a:endParaRPr lang="en-GB" sz="2000" dirty="0">
              <a:latin typeface="Times New Roman" panose="02020603050405020304" pitchFamily="18" charset="0"/>
              <a:cs typeface="Times New Roman" panose="02020603050405020304" pitchFamily="18" charset="0"/>
            </a:endParaRPr>
          </a:p>
        </p:txBody>
      </p:sp>
      <p:pic>
        <p:nvPicPr>
          <p:cNvPr id="2050" name="Picture 2" descr="Chart showing that nearly half of Black households in U.S. earned $50,000 or more in 2019">
            <a:extLst>
              <a:ext uri="{FF2B5EF4-FFF2-40B4-BE49-F238E27FC236}">
                <a16:creationId xmlns:a16="http://schemas.microsoft.com/office/drawing/2014/main" id="{3A45CA49-F733-4BBF-81A8-B7F0E8FF580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191375" y="1747521"/>
            <a:ext cx="4313238" cy="4378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4721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2B646-BE71-4997-AFB8-E95FD9C0D591}"/>
              </a:ext>
            </a:extLst>
          </p:cNvPr>
          <p:cNvSpPr>
            <a:spLocks noGrp="1"/>
          </p:cNvSpPr>
          <p:nvPr>
            <p:ph type="title"/>
          </p:nvPr>
        </p:nvSpPr>
        <p:spPr/>
        <p:txBody>
          <a:bodyPr>
            <a:normAutofit fontScale="90000"/>
          </a:bodyPr>
          <a:lstStyle/>
          <a:p>
            <a:pPr algn="ctr"/>
            <a:r>
              <a:rPr lang="en-GB" b="1" dirty="0">
                <a:latin typeface="Times New Roman" panose="02020603050405020304" pitchFamily="18" charset="0"/>
                <a:cs typeface="Times New Roman" panose="02020603050405020304" pitchFamily="18" charset="0"/>
              </a:rPr>
              <a:t>Stereotypes Associated with African Americans</a:t>
            </a:r>
            <a:br>
              <a:rPr lang="en-GB" b="1" dirty="0">
                <a:latin typeface="Times New Roman" panose="02020603050405020304" pitchFamily="18" charset="0"/>
                <a:cs typeface="Times New Roman" panose="02020603050405020304" pitchFamily="18" charset="0"/>
              </a:rPr>
            </a:br>
            <a:endParaRPr lang="en-GB"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F49A7E4-974D-45E2-BBAA-D2B78479225A}"/>
              </a:ext>
            </a:extLst>
          </p:cNvPr>
          <p:cNvSpPr>
            <a:spLocks noGrp="1"/>
          </p:cNvSpPr>
          <p:nvPr>
            <p:ph idx="1"/>
          </p:nvPr>
        </p:nvSpPr>
        <p:spPr>
          <a:xfrm>
            <a:off x="2589212" y="1727200"/>
            <a:ext cx="8915400" cy="4184022"/>
          </a:xfrm>
        </p:spPr>
        <p:txBody>
          <a:bodyPr>
            <a:normAutofit/>
          </a:bodyPr>
          <a:lstStyle/>
          <a:p>
            <a:r>
              <a:rPr lang="en-US" sz="2000" dirty="0">
                <a:latin typeface="Times New Roman" panose="02020603050405020304" pitchFamily="18" charset="0"/>
                <a:cs typeface="Times New Roman" panose="02020603050405020304" pitchFamily="18" charset="0"/>
              </a:rPr>
              <a:t>The common stereotypes on African American was brought about by </a:t>
            </a:r>
            <a:r>
              <a:rPr lang="en-GB" sz="2000" dirty="0">
                <a:latin typeface="Times New Roman" panose="02020603050405020304" pitchFamily="18" charset="0"/>
                <a:cs typeface="Times New Roman" panose="02020603050405020304" pitchFamily="18" charset="0"/>
              </a:rPr>
              <a:t>theatrical stage with the advent of the blackface minstrel.</a:t>
            </a:r>
          </a:p>
          <a:p>
            <a:r>
              <a:rPr lang="en-GB" sz="2000" dirty="0">
                <a:latin typeface="Times New Roman" panose="02020603050405020304" pitchFamily="18" charset="0"/>
                <a:cs typeface="Times New Roman" panose="02020603050405020304" pitchFamily="18" charset="0"/>
              </a:rPr>
              <a:t>In the early 19</a:t>
            </a:r>
            <a:r>
              <a:rPr lang="en-GB" sz="2000" baseline="30000" dirty="0">
                <a:latin typeface="Times New Roman" panose="02020603050405020304" pitchFamily="18" charset="0"/>
                <a:cs typeface="Times New Roman" panose="02020603050405020304" pitchFamily="18" charset="0"/>
              </a:rPr>
              <a:t>th</a:t>
            </a:r>
            <a:r>
              <a:rPr lang="en-GB" sz="2000" dirty="0">
                <a:latin typeface="Times New Roman" panose="02020603050405020304" pitchFamily="18" charset="0"/>
                <a:cs typeface="Times New Roman" panose="02020603050405020304" pitchFamily="18" charset="0"/>
              </a:rPr>
              <a:t> century some white actors darkened their face to look like the Africans and were involved in acting the vices roles (Whaley, 2018).</a:t>
            </a:r>
          </a:p>
          <a:p>
            <a:r>
              <a:rPr lang="en-GB" sz="2000" dirty="0">
                <a:latin typeface="Times New Roman" panose="02020603050405020304" pitchFamily="18" charset="0"/>
                <a:cs typeface="Times New Roman" panose="02020603050405020304" pitchFamily="18" charset="0"/>
              </a:rPr>
              <a:t>Movies have been passing a couple of stereotypes against the Blacks like “The Slave” in 1905 in which the Africans were treated as savage (Whaley, 2018). </a:t>
            </a:r>
          </a:p>
          <a:p>
            <a:r>
              <a:rPr lang="en-GB" sz="2000" dirty="0">
                <a:latin typeface="Times New Roman" panose="02020603050405020304" pitchFamily="18" charset="0"/>
                <a:cs typeface="Times New Roman" panose="02020603050405020304" pitchFamily="18" charset="0"/>
              </a:rPr>
              <a:t>The whites believed that Blacks did not need education and they were mentally inferior, physically and culturally unevolved, and apelike in appearance. </a:t>
            </a:r>
          </a:p>
          <a:p>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1898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2345F-F945-4CFD-B43A-EF9801A7DA85}"/>
              </a:ext>
            </a:extLst>
          </p:cNvPr>
          <p:cNvSpPr>
            <a:spLocks noGrp="1"/>
          </p:cNvSpPr>
          <p:nvPr>
            <p:ph type="title"/>
          </p:nvPr>
        </p:nvSpPr>
        <p:spPr/>
        <p:txBody>
          <a:bodyPr>
            <a:normAutofit fontScale="90000"/>
          </a:bodyPr>
          <a:lstStyle/>
          <a:p>
            <a:pPr algn="ctr"/>
            <a:r>
              <a:rPr lang="en-GB" b="1" dirty="0">
                <a:latin typeface="Times New Roman" panose="02020603050405020304" pitchFamily="18" charset="0"/>
                <a:cs typeface="Times New Roman" panose="02020603050405020304" pitchFamily="18" charset="0"/>
              </a:rPr>
              <a:t>Stereotypes Associated with African Americans</a:t>
            </a:r>
            <a:br>
              <a:rPr lang="en-GB" b="1" dirty="0">
                <a:latin typeface="Times New Roman" panose="02020603050405020304" pitchFamily="18" charset="0"/>
                <a:cs typeface="Times New Roman" panose="02020603050405020304" pitchFamily="18" charset="0"/>
              </a:rPr>
            </a:br>
            <a:endParaRPr lang="en-GB"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4E0AA0D-E49D-4610-978C-A3C2CC69DFE5}"/>
              </a:ext>
            </a:extLst>
          </p:cNvPr>
          <p:cNvSpPr>
            <a:spLocks noGrp="1"/>
          </p:cNvSpPr>
          <p:nvPr>
            <p:ph sz="half" idx="1"/>
          </p:nvPr>
        </p:nvSpPr>
        <p:spPr/>
        <p:txBody>
          <a:bodyPr>
            <a:normAutofit fontScale="85000" lnSpcReduction="20000"/>
          </a:bodyPr>
          <a:lstStyle/>
          <a:p>
            <a:r>
              <a:rPr lang="en-GB" sz="2000" dirty="0">
                <a:latin typeface="Times New Roman" panose="02020603050405020304" pitchFamily="18" charset="0"/>
                <a:cs typeface="Times New Roman" panose="02020603050405020304" pitchFamily="18" charset="0"/>
              </a:rPr>
              <a:t>The African Americans were referred to “Zip coon” and this is a lithograph depicting the knocking of a pig (Whaley, 2018).</a:t>
            </a:r>
          </a:p>
          <a:p>
            <a:r>
              <a:rPr lang="en-GB" sz="2000" dirty="0">
                <a:latin typeface="Times New Roman" panose="02020603050405020304" pitchFamily="18" charset="0"/>
                <a:cs typeface="Times New Roman" panose="02020603050405020304" pitchFamily="18" charset="0"/>
              </a:rPr>
              <a:t>There was a picture circulated of a boy eating a slice of watermelon and this was and implication of poverty among the minority group. </a:t>
            </a:r>
          </a:p>
          <a:p>
            <a:r>
              <a:rPr lang="en-US" sz="2000" dirty="0">
                <a:latin typeface="Times New Roman" panose="02020603050405020304" pitchFamily="18" charset="0"/>
                <a:cs typeface="Times New Roman" panose="02020603050405020304" pitchFamily="18" charset="0"/>
              </a:rPr>
              <a:t>The African were thought to be far less sensitive to pain than the whites. This was applied in childbirth where women were thought to experience less pain than whites and this as based on </a:t>
            </a:r>
            <a:r>
              <a:rPr lang="en-GB" sz="2000" dirty="0">
                <a:latin typeface="Times New Roman" panose="02020603050405020304" pitchFamily="18" charset="0"/>
                <a:cs typeface="Times New Roman" panose="02020603050405020304" pitchFamily="18" charset="0"/>
              </a:rPr>
              <a:t>“The Africans bear cutting with nearly...as much impunity as dogs and rabbits" (Whaley, 2018).</a:t>
            </a:r>
          </a:p>
          <a:p>
            <a:endParaRPr lang="en-GB" sz="2000"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33066E1C-EAFE-49A9-B974-0E324AC6743A}"/>
              </a:ext>
            </a:extLst>
          </p:cNvPr>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191375" y="2245360"/>
            <a:ext cx="4313238" cy="3207174"/>
          </a:xfrm>
          <a:prstGeom prst="rect">
            <a:avLst/>
          </a:prstGeom>
          <a:noFill/>
          <a:ln>
            <a:noFill/>
          </a:ln>
        </p:spPr>
      </p:pic>
    </p:spTree>
    <p:extLst>
      <p:ext uri="{BB962C8B-B14F-4D97-AF65-F5344CB8AC3E}">
        <p14:creationId xmlns:p14="http://schemas.microsoft.com/office/powerpoint/2010/main" val="4063834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9A8E8-C1AD-4538-98CB-A645791CDFBD}"/>
              </a:ext>
            </a:extLst>
          </p:cNvPr>
          <p:cNvSpPr>
            <a:spLocks noGrp="1"/>
          </p:cNvSpPr>
          <p:nvPr>
            <p:ph type="title"/>
          </p:nvPr>
        </p:nvSpPr>
        <p:spPr/>
        <p:txBody>
          <a:bodyPr>
            <a:normAutofit/>
          </a:bodyPr>
          <a:lstStyle/>
          <a:p>
            <a:pPr algn="ctr"/>
            <a:r>
              <a:rPr lang="en-US" b="1" dirty="0">
                <a:latin typeface="Times New Roman" panose="02020603050405020304" pitchFamily="18" charset="0"/>
                <a:cs typeface="Times New Roman" panose="02020603050405020304" pitchFamily="18" charset="0"/>
              </a:rPr>
              <a:t>Strengths of African Americans</a:t>
            </a:r>
            <a:br>
              <a:rPr lang="en-GB" dirty="0">
                <a:latin typeface="Times New Roman" panose="02020603050405020304" pitchFamily="18" charset="0"/>
                <a:cs typeface="Times New Roman" panose="02020603050405020304" pitchFamily="18" charset="0"/>
              </a:rPr>
            </a:br>
            <a:endParaRPr lang="en-GB"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7A6F92D-3C43-430E-A0FE-29AB1896D705}"/>
              </a:ext>
            </a:extLst>
          </p:cNvPr>
          <p:cNvSpPr>
            <a:spLocks noGrp="1"/>
          </p:cNvSpPr>
          <p:nvPr>
            <p:ph idx="1"/>
          </p:nvPr>
        </p:nvSpPr>
        <p:spPr>
          <a:xfrm>
            <a:off x="1615440" y="1905000"/>
            <a:ext cx="9889172" cy="4006222"/>
          </a:xfrm>
        </p:spPr>
        <p:txBody>
          <a:bodyPr>
            <a:normAutofit/>
          </a:bodyPr>
          <a:lstStyle/>
          <a:p>
            <a:r>
              <a:rPr lang="en-US" sz="2000" dirty="0">
                <a:latin typeface="Times New Roman" panose="02020603050405020304" pitchFamily="18" charset="0"/>
                <a:cs typeface="Times New Roman" panose="02020603050405020304" pitchFamily="18" charset="0"/>
              </a:rPr>
              <a:t>The African Americans are known for their strong bodies and are capable of participating in high energy involving activities.</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skin complexion of Blacks acts as a protection against the sun rays and thus they are less affected by hot sun rays as compared to the Whites. </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fertility rates of the Blacks are higher than that other races. Averagely, the Black woman can give birth to about five children in their life and is exemptional as compared to the averages world fertility rates at 2.5 children throughout the reproductive age (</a:t>
            </a:r>
            <a:r>
              <a:rPr lang="en-GB" sz="2000" dirty="0">
                <a:latin typeface="Times New Roman" panose="02020603050405020304" pitchFamily="18" charset="0"/>
                <a:cs typeface="Times New Roman" panose="02020603050405020304" pitchFamily="18" charset="0"/>
              </a:rPr>
              <a:t>Kelly, 2019).</a:t>
            </a:r>
          </a:p>
          <a:p>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6923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69D68-4BD9-4B87-AC3C-FD1DA43CA18F}"/>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Strengths of African Americans</a:t>
            </a:r>
            <a:br>
              <a:rPr lang="en-GB" dirty="0">
                <a:latin typeface="Times New Roman" panose="02020603050405020304" pitchFamily="18" charset="0"/>
                <a:cs typeface="Times New Roman" panose="02020603050405020304" pitchFamily="18" charset="0"/>
              </a:rPr>
            </a:br>
            <a:endParaRPr lang="en-GB"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AFBD850-C068-4972-AAEF-E7241342B6FE}"/>
              </a:ext>
            </a:extLst>
          </p:cNvPr>
          <p:cNvSpPr>
            <a:spLocks noGrp="1"/>
          </p:cNvSpPr>
          <p:nvPr>
            <p:ph sz="half" idx="1"/>
          </p:nvPr>
        </p:nvSpPr>
        <p:spPr>
          <a:xfrm>
            <a:off x="1808480" y="1905000"/>
            <a:ext cx="5094596" cy="4006222"/>
          </a:xfrm>
        </p:spPr>
        <p:txBody>
          <a:bodyPr>
            <a:normAutofit fontScale="92500" lnSpcReduction="20000"/>
          </a:bodyPr>
          <a:lstStyle/>
          <a:p>
            <a:r>
              <a:rPr lang="en-US" sz="2000" dirty="0">
                <a:latin typeface="Times New Roman" panose="02020603050405020304" pitchFamily="18" charset="0"/>
                <a:cs typeface="Times New Roman" panose="02020603050405020304" pitchFamily="18" charset="0"/>
              </a:rPr>
              <a:t>The African Americans have been stronger immunity level and compared to the Whites in regard to some infections. However, all races are equally susceptible to COVID-19.</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African Americans have strong kinship bonds and this as necessitated by the need for unity to success in the racially discriminative society (</a:t>
            </a:r>
            <a:r>
              <a:rPr lang="en-GB" sz="2000" dirty="0">
                <a:latin typeface="Times New Roman" panose="02020603050405020304" pitchFamily="18" charset="0"/>
                <a:cs typeface="Times New Roman" panose="02020603050405020304" pitchFamily="18" charset="0"/>
              </a:rPr>
              <a:t>Kelly, 2019).</a:t>
            </a:r>
          </a:p>
          <a:p>
            <a:r>
              <a:rPr lang="en-US" sz="2000" dirty="0">
                <a:latin typeface="Times New Roman" panose="02020603050405020304" pitchFamily="18" charset="0"/>
                <a:cs typeface="Times New Roman" panose="02020603050405020304" pitchFamily="18" charset="0"/>
              </a:rPr>
              <a:t>In addition, they have strong achievement orientations despite the challenging racial discriminations in their settings (</a:t>
            </a:r>
            <a:r>
              <a:rPr lang="en-GB" sz="2000" dirty="0">
                <a:latin typeface="Times New Roman" panose="02020603050405020304" pitchFamily="18" charset="0"/>
                <a:cs typeface="Times New Roman" panose="02020603050405020304" pitchFamily="18" charset="0"/>
              </a:rPr>
              <a:t>Kelly, 2019).</a:t>
            </a:r>
          </a:p>
          <a:p>
            <a:r>
              <a:rPr lang="en-US" sz="2000" dirty="0">
                <a:latin typeface="Times New Roman" panose="02020603050405020304" pitchFamily="18" charset="0"/>
                <a:cs typeface="Times New Roman" panose="02020603050405020304" pitchFamily="18" charset="0"/>
              </a:rPr>
              <a:t>Lastly, they have strong religious orientations and hold faith in God as most of them a Christians.</a:t>
            </a:r>
            <a:endParaRPr lang="en-GB" sz="2000" dirty="0">
              <a:latin typeface="Times New Roman" panose="02020603050405020304" pitchFamily="18" charset="0"/>
              <a:cs typeface="Times New Roman" panose="02020603050405020304" pitchFamily="18" charset="0"/>
            </a:endParaRPr>
          </a:p>
        </p:txBody>
      </p:sp>
      <p:pic>
        <p:nvPicPr>
          <p:cNvPr id="3074" name="Picture 2" descr="Racial/Ethnic Families: Stresses and Strengths. Marriages and Families:  Changes, Choices and Constraints, 8e - online presentation">
            <a:extLst>
              <a:ext uri="{FF2B5EF4-FFF2-40B4-BE49-F238E27FC236}">
                <a16:creationId xmlns:a16="http://schemas.microsoft.com/office/drawing/2014/main" id="{F39E74E1-E042-4993-BC3D-DE0FCE2226E5}"/>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191375" y="2001520"/>
            <a:ext cx="4313238" cy="383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7061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1A8BB-EE9A-4172-8FC0-9FE5DDEE0157}"/>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Reflection</a:t>
            </a:r>
            <a:br>
              <a:rPr lang="en-GB" dirty="0">
                <a:latin typeface="Times New Roman" panose="02020603050405020304" pitchFamily="18" charset="0"/>
                <a:cs typeface="Times New Roman" panose="02020603050405020304" pitchFamily="18" charset="0"/>
              </a:rPr>
            </a:br>
            <a:endParaRPr lang="en-GB"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808BF8D-D437-4029-9E2A-CEB486FA0E72}"/>
              </a:ext>
            </a:extLst>
          </p:cNvPr>
          <p:cNvSpPr>
            <a:spLocks noGrp="1"/>
          </p:cNvSpPr>
          <p:nvPr>
            <p:ph idx="1"/>
          </p:nvPr>
        </p:nvSpPr>
        <p:spPr>
          <a:xfrm>
            <a:off x="1432560" y="1905000"/>
            <a:ext cx="10072052" cy="4006222"/>
          </a:xfrm>
        </p:spPr>
        <p:txBody>
          <a:bodyPr>
            <a:noAutofit/>
          </a:bodyPr>
          <a:lstStyle/>
          <a:p>
            <a:r>
              <a:rPr lang="en-US" sz="2000" dirty="0">
                <a:latin typeface="Times New Roman" panose="02020603050405020304" pitchFamily="18" charset="0"/>
                <a:cs typeface="Times New Roman" panose="02020603050405020304" pitchFamily="18" charset="0"/>
              </a:rPr>
              <a:t>All the races in the world have established culture that determine their ways of life.</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African-Americans had culture that was based on their West African Culture and in this case, they believed in ancestral spirits and worshiped their god through them.</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current discrimination against the Blacks is due to stereotypes attached to the members of minority group.</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Slavery and slave trade played a bigger role for the Africans to land in America and they were discriminated by other groups racially due to their skin color and practices.</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African Americans are hardworking and they are always committed to solving the existing poverty issues and thus they provide quality services. </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3539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BEDD3-027F-4336-8E4D-48FCC4A94180}"/>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Reflection</a:t>
            </a:r>
            <a:br>
              <a:rPr lang="en-GB" b="1" dirty="0">
                <a:latin typeface="Times New Roman" panose="02020603050405020304" pitchFamily="18" charset="0"/>
                <a:cs typeface="Times New Roman" panose="02020603050405020304" pitchFamily="18" charset="0"/>
              </a:rPr>
            </a:br>
            <a:endParaRPr lang="en-GB"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21A608F-C9D4-4797-A011-23C87A30AE55}"/>
              </a:ext>
            </a:extLst>
          </p:cNvPr>
          <p:cNvSpPr>
            <a:spLocks noGrp="1"/>
          </p:cNvSpPr>
          <p:nvPr>
            <p:ph sz="half" idx="1"/>
          </p:nvPr>
        </p:nvSpPr>
        <p:spPr>
          <a:xfrm>
            <a:off x="1056640" y="1808480"/>
            <a:ext cx="6217920" cy="4102742"/>
          </a:xfrm>
        </p:spPr>
        <p:txBody>
          <a:bodyPr>
            <a:normAutofit lnSpcReduction="10000"/>
          </a:bodyPr>
          <a:lstStyle/>
          <a:p>
            <a:r>
              <a:rPr lang="en-US" sz="2000" dirty="0">
                <a:latin typeface="Times New Roman" panose="02020603050405020304" pitchFamily="18" charset="0"/>
                <a:cs typeface="Times New Roman" panose="02020603050405020304" pitchFamily="18" charset="0"/>
              </a:rPr>
              <a:t>African Americans have had a rough history and they have managed to survive through and thus need chances to offer their services in organizations.</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There is need to eliminate all forms of discrimination in the workplaces as per the Article VII of the U.S. constitution.</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There are policies warning the employers against discriminating the minority group and thus observing them is recommendable.’</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Stereotypes on the African Americans affect their morale and ability to provide quality services and thus should be avoided.</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10242" name="Picture 2" descr="Taking Steps to Eliminate Racism in the Workplace">
            <a:extLst>
              <a:ext uri="{FF2B5EF4-FFF2-40B4-BE49-F238E27FC236}">
                <a16:creationId xmlns:a16="http://schemas.microsoft.com/office/drawing/2014/main" id="{0AD9E862-382D-4311-BBD7-DDB000EC0750}"/>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519194" y="2021840"/>
            <a:ext cx="4174966"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243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29A97-806C-43CF-AEFD-5FAC1E7E2F41}"/>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References</a:t>
            </a:r>
            <a:endParaRPr lang="en-GB"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0860CD3-D68D-4DB6-845E-2ECE941E2E38}"/>
              </a:ext>
            </a:extLst>
          </p:cNvPr>
          <p:cNvSpPr>
            <a:spLocks noGrp="1"/>
          </p:cNvSpPr>
          <p:nvPr>
            <p:ph idx="1"/>
          </p:nvPr>
        </p:nvSpPr>
        <p:spPr>
          <a:xfrm>
            <a:off x="1574800" y="1778000"/>
            <a:ext cx="9929812" cy="4133222"/>
          </a:xfrm>
        </p:spPr>
        <p:txBody>
          <a:bodyPr>
            <a:normAutofit/>
          </a:bodyPr>
          <a:lstStyle/>
          <a:p>
            <a:pPr marL="0" indent="0">
              <a:buNone/>
            </a:pPr>
            <a:r>
              <a:rPr lang="en-GB" dirty="0">
                <a:latin typeface="Times New Roman" panose="02020603050405020304" pitchFamily="18" charset="0"/>
                <a:cs typeface="Times New Roman" panose="02020603050405020304" pitchFamily="18" charset="0"/>
              </a:rPr>
              <a:t>Kelly, S. (2019). Cognitive </a:t>
            </a:r>
            <a:r>
              <a:rPr lang="en-GB" dirty="0" err="1">
                <a:latin typeface="Times New Roman" panose="02020603050405020304" pitchFamily="18" charset="0"/>
                <a:cs typeface="Times New Roman" panose="02020603050405020304" pitchFamily="18" charset="0"/>
              </a:rPr>
              <a:t>behavior</a:t>
            </a:r>
            <a:r>
              <a:rPr lang="en-GB" dirty="0">
                <a:latin typeface="Times New Roman" panose="02020603050405020304" pitchFamily="18" charset="0"/>
                <a:cs typeface="Times New Roman" panose="02020603050405020304" pitchFamily="18" charset="0"/>
              </a:rPr>
              <a:t> therapy with African Americans.</a:t>
            </a:r>
          </a:p>
          <a:p>
            <a:pPr marL="0" indent="0">
              <a:buNone/>
            </a:pPr>
            <a:r>
              <a:rPr lang="en-GB" dirty="0" err="1">
                <a:latin typeface="Times New Roman" panose="02020603050405020304" pitchFamily="18" charset="0"/>
                <a:cs typeface="Times New Roman" panose="02020603050405020304" pitchFamily="18" charset="0"/>
              </a:rPr>
              <a:t>Polikoff</a:t>
            </a:r>
            <a:r>
              <a:rPr lang="en-GB" dirty="0">
                <a:latin typeface="Times New Roman" panose="02020603050405020304" pitchFamily="18" charset="0"/>
                <a:cs typeface="Times New Roman" panose="02020603050405020304" pitchFamily="18" charset="0"/>
              </a:rPr>
              <a:t>, A., &amp; </a:t>
            </a:r>
            <a:r>
              <a:rPr lang="en-GB" dirty="0" err="1">
                <a:latin typeface="Times New Roman" panose="02020603050405020304" pitchFamily="18" charset="0"/>
                <a:cs typeface="Times New Roman" panose="02020603050405020304" pitchFamily="18" charset="0"/>
              </a:rPr>
              <a:t>Lassar</a:t>
            </a:r>
            <a:r>
              <a:rPr lang="en-GB" dirty="0">
                <a:latin typeface="Times New Roman" panose="02020603050405020304" pitchFamily="18" charset="0"/>
                <a:cs typeface="Times New Roman" panose="02020603050405020304" pitchFamily="18" charset="0"/>
              </a:rPr>
              <a:t>, E. (2020). </a:t>
            </a:r>
            <a:r>
              <a:rPr lang="en-GB" i="1" dirty="0">
                <a:latin typeface="Times New Roman" panose="02020603050405020304" pitchFamily="18" charset="0"/>
                <a:cs typeface="Times New Roman" panose="02020603050405020304" pitchFamily="18" charset="0"/>
              </a:rPr>
              <a:t>A Brief History of the Subordination of African Americans in the US: Of Handcuffs and Bootstraps</a:t>
            </a:r>
            <a:r>
              <a:rPr lang="en-GB" dirty="0">
                <a:latin typeface="Times New Roman" panose="02020603050405020304" pitchFamily="18" charset="0"/>
                <a:cs typeface="Times New Roman" panose="02020603050405020304" pitchFamily="18" charset="0"/>
              </a:rPr>
              <a:t>. Routledge.</a:t>
            </a:r>
          </a:p>
          <a:p>
            <a:pPr marL="0" indent="0">
              <a:buNone/>
            </a:pP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Stooksbury</a:t>
            </a:r>
            <a:r>
              <a:rPr lang="en-GB" dirty="0">
                <a:latin typeface="Times New Roman" panose="02020603050405020304" pitchFamily="18" charset="0"/>
                <a:cs typeface="Times New Roman" panose="02020603050405020304" pitchFamily="18" charset="0"/>
              </a:rPr>
              <a:t>, K. E., </a:t>
            </a:r>
            <a:r>
              <a:rPr lang="en-GB" dirty="0" err="1">
                <a:latin typeface="Times New Roman" panose="02020603050405020304" pitchFamily="18" charset="0"/>
                <a:cs typeface="Times New Roman" panose="02020603050405020304" pitchFamily="18" charset="0"/>
              </a:rPr>
              <a:t>Scheb</a:t>
            </a:r>
            <a:r>
              <a:rPr lang="en-GB" dirty="0">
                <a:latin typeface="Times New Roman" panose="02020603050405020304" pitchFamily="18" charset="0"/>
                <a:cs typeface="Times New Roman" panose="02020603050405020304" pitchFamily="18" charset="0"/>
              </a:rPr>
              <a:t> II, J. M., &amp; Stephens Jr, O. H. (Eds.). (2017). </a:t>
            </a:r>
            <a:r>
              <a:rPr lang="en-GB" i="1" dirty="0" err="1">
                <a:latin typeface="Times New Roman" panose="02020603050405020304" pitchFamily="18" charset="0"/>
                <a:cs typeface="Times New Roman" panose="02020603050405020304" pitchFamily="18" charset="0"/>
              </a:rPr>
              <a:t>Encyclopedia</a:t>
            </a:r>
            <a:r>
              <a:rPr lang="en-GB" i="1" dirty="0">
                <a:latin typeface="Times New Roman" panose="02020603050405020304" pitchFamily="18" charset="0"/>
                <a:cs typeface="Times New Roman" panose="02020603050405020304" pitchFamily="18" charset="0"/>
              </a:rPr>
              <a:t> of American Civil Rights and Liberties: Revised and Expanded Edition, [4 volumes]</a:t>
            </a:r>
            <a:r>
              <a:rPr lang="en-GB" dirty="0">
                <a:latin typeface="Times New Roman" panose="02020603050405020304" pitchFamily="18" charset="0"/>
                <a:cs typeface="Times New Roman" panose="02020603050405020304" pitchFamily="18" charset="0"/>
              </a:rPr>
              <a:t>. ABC-CLIO.</a:t>
            </a:r>
          </a:p>
          <a:p>
            <a:pPr marL="0" indent="0">
              <a:buNone/>
            </a:pPr>
            <a:r>
              <a:rPr lang="en-US" dirty="0">
                <a:latin typeface="Times New Roman" panose="02020603050405020304" pitchFamily="18" charset="0"/>
                <a:cs typeface="Times New Roman" panose="02020603050405020304" pitchFamily="18" charset="0"/>
              </a:rPr>
              <a:t>Tami. C., Budiman. A., &amp; Mora. L., (2021). Facts About the U.S. Black Population. Retrieved from </a:t>
            </a:r>
            <a:r>
              <a:rPr lang="en-US" u="sng" dirty="0">
                <a:latin typeface="Times New Roman" panose="02020603050405020304" pitchFamily="18" charset="0"/>
                <a:cs typeface="Times New Roman" panose="02020603050405020304" pitchFamily="18" charset="0"/>
                <a:hlinkClick r:id="rId2"/>
              </a:rPr>
              <a:t>https://www.pewresearch.org/social-trends/fact-sheet/facts-about-the-us-black-population/#household-income</a:t>
            </a:r>
            <a:endParaRPr lang="en-GB" dirty="0">
              <a:latin typeface="Times New Roman" panose="02020603050405020304" pitchFamily="18" charset="0"/>
              <a:cs typeface="Times New Roman" panose="02020603050405020304" pitchFamily="18" charset="0"/>
            </a:endParaRPr>
          </a:p>
          <a:p>
            <a:pPr marL="0" indent="0">
              <a:buNone/>
            </a:pPr>
            <a:r>
              <a:rPr lang="en-GB" dirty="0">
                <a:latin typeface="Times New Roman" panose="02020603050405020304" pitchFamily="18" charset="0"/>
                <a:cs typeface="Times New Roman" panose="02020603050405020304" pitchFamily="18" charset="0"/>
              </a:rPr>
              <a:t>Whaley, A. L. (2018). Advances in stereotype threat research on African Americans: Continuing challenges to the validity of its role in the achievement gap. </a:t>
            </a:r>
            <a:r>
              <a:rPr lang="en-GB" i="1" dirty="0">
                <a:latin typeface="Times New Roman" panose="02020603050405020304" pitchFamily="18" charset="0"/>
                <a:cs typeface="Times New Roman" panose="02020603050405020304" pitchFamily="18" charset="0"/>
              </a:rPr>
              <a:t>Social Psychology of Education</a:t>
            </a:r>
            <a:r>
              <a:rPr lang="en-GB" dirty="0">
                <a:latin typeface="Times New Roman" panose="02020603050405020304" pitchFamily="18" charset="0"/>
                <a:cs typeface="Times New Roman" panose="02020603050405020304" pitchFamily="18" charset="0"/>
              </a:rPr>
              <a:t>, </a:t>
            </a:r>
            <a:r>
              <a:rPr lang="en-GB" i="1" dirty="0">
                <a:latin typeface="Times New Roman" panose="02020603050405020304" pitchFamily="18" charset="0"/>
                <a:cs typeface="Times New Roman" panose="02020603050405020304" pitchFamily="18" charset="0"/>
              </a:rPr>
              <a:t>21</a:t>
            </a:r>
            <a:r>
              <a:rPr lang="en-GB" dirty="0">
                <a:latin typeface="Times New Roman" panose="02020603050405020304" pitchFamily="18" charset="0"/>
                <a:cs typeface="Times New Roman" panose="02020603050405020304" pitchFamily="18" charset="0"/>
              </a:rPr>
              <a:t>(1), 111-137.</a:t>
            </a:r>
          </a:p>
          <a:p>
            <a:pPr marL="0" indent="0">
              <a:buNone/>
            </a:pP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409978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59</TotalTime>
  <Words>4397</Words>
  <Application>Microsoft Office PowerPoint</Application>
  <PresentationFormat>Widescreen</PresentationFormat>
  <Paragraphs>153</Paragraphs>
  <Slides>21</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Century Gothic</vt:lpstr>
      <vt:lpstr>Times New Roman</vt:lpstr>
      <vt:lpstr>Wingdings 3</vt:lpstr>
      <vt:lpstr>Wisp</vt:lpstr>
      <vt:lpstr>Managing Diversity Course Project </vt:lpstr>
      <vt:lpstr>Introduction of Minority Group </vt:lpstr>
      <vt:lpstr>Introduction of Minority Group  </vt:lpstr>
      <vt:lpstr>Key Facts </vt:lpstr>
      <vt:lpstr>Key Facts  </vt:lpstr>
      <vt:lpstr>Key Facts </vt:lpstr>
      <vt:lpstr>History of the African Americans in the U.S </vt:lpstr>
      <vt:lpstr>History of the African Americans in the U.S </vt:lpstr>
      <vt:lpstr>Relevant Legislations </vt:lpstr>
      <vt:lpstr>Relevant Legislations  </vt:lpstr>
      <vt:lpstr>Population of African Americans </vt:lpstr>
      <vt:lpstr>Population of African Americans</vt:lpstr>
      <vt:lpstr>Education, Employment, and Earnings </vt:lpstr>
      <vt:lpstr>Employment and Earnings </vt:lpstr>
      <vt:lpstr>Stereotypes Associated with African Americans </vt:lpstr>
      <vt:lpstr>Stereotypes Associated with African Americans </vt:lpstr>
      <vt:lpstr>Strengths of African Americans </vt:lpstr>
      <vt:lpstr>Strengths of African Americans </vt:lpstr>
      <vt:lpstr>Reflection </vt:lpstr>
      <vt:lpstr>Reflection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Diversity Course Project</dc:title>
  <dc:creator>hp</dc:creator>
  <cp:lastModifiedBy>hp</cp:lastModifiedBy>
  <cp:revision>30</cp:revision>
  <dcterms:created xsi:type="dcterms:W3CDTF">2021-10-17T16:37:43Z</dcterms:created>
  <dcterms:modified xsi:type="dcterms:W3CDTF">2021-10-17T17:37:29Z</dcterms:modified>
</cp:coreProperties>
</file>